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embeddedFontLst>
    <p:embeddedFont>
      <p:font typeface="Segment A Heavy" charset="1" panose="00000A00000000000000"/>
      <p:regular r:id="rId31"/>
    </p:embeddedFont>
    <p:embeddedFont>
      <p:font typeface="HK Grotesk Bold" charset="1" panose="00000800000000000000"/>
      <p:regular r:id="rId32"/>
    </p:embeddedFont>
    <p:embeddedFont>
      <p:font typeface="HK Grotesk" charset="1" panose="00000500000000000000"/>
      <p:regular r:id="rId33"/>
    </p:embeddedFont>
    <p:embeddedFont>
      <p:font typeface="HK Grotesk Light" charset="1" panose="00000400000000000000"/>
      <p:regular r:id="rId34"/>
    </p:embeddedFont>
    <p:embeddedFont>
      <p:font typeface="HK Grotesk Medium" charset="1" panose="00000600000000000000"/>
      <p:regular r:id="rId35"/>
    </p:embeddedFont>
    <p:embeddedFont>
      <p:font typeface="Oswald Bold" charset="1" panose="00000800000000000000"/>
      <p:regular r:id="rId36"/>
    </p:embeddedFont>
    <p:embeddedFont>
      <p:font typeface="Oswald" charset="1" panose="00000500000000000000"/>
      <p:regular r:id="rId37"/>
    </p:embeddedFont>
    <p:embeddedFont>
      <p:font typeface="Playlist Script" charset="1" panose="00000000000000000000"/>
      <p:regular r:id="rId38"/>
    </p:embeddedFont>
    <p:embeddedFont>
      <p:font typeface="Code Pro" charset="1" panose="00000500000000000000"/>
      <p:regular r:id="rId39"/>
    </p:embeddedFont>
    <p:embeddedFont>
      <p:font typeface="Lato 1" charset="1" panose="020F0502020204030203"/>
      <p:regular r:id="rId40"/>
    </p:embeddedFont>
    <p:embeddedFont>
      <p:font typeface="Lato 2" charset="1" panose="020F0802020204030203"/>
      <p:regular r:id="rId41"/>
    </p:embeddedFont>
    <p:embeddedFont>
      <p:font typeface="Barlow Condensed" charset="1" panose="00000506000000000000"/>
      <p:regular r:id="rId42"/>
    </p:embeddedFont>
    <p:embeddedFont>
      <p:font typeface="Brendon" charset="1" panose="00000000000000000000"/>
      <p:regular r:id="rId43"/>
    </p:embeddedFont>
    <p:embeddedFont>
      <p:font typeface="HK Grotesk Italics" charset="1" panose="0000050000000000000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8.png" Type="http://schemas.openxmlformats.org/officeDocument/2006/relationships/image"/><Relationship Id="rId7" Target="../media/image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22.jpe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8.png" Type="http://schemas.openxmlformats.org/officeDocument/2006/relationships/image"/><Relationship Id="rId7" Target="../media/image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32.png" Type="http://schemas.openxmlformats.org/officeDocument/2006/relationships/image"/><Relationship Id="rId2" Target="../media/image27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32.pn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35.png" Type="http://schemas.openxmlformats.org/officeDocument/2006/relationships/image"/><Relationship Id="rId15" Target="../media/image36.svg" Type="http://schemas.openxmlformats.org/officeDocument/2006/relationships/image"/><Relationship Id="rId16" Target="../media/image37.png" Type="http://schemas.openxmlformats.org/officeDocument/2006/relationships/image"/><Relationship Id="rId17" Target="../media/image38.svg" Type="http://schemas.openxmlformats.org/officeDocument/2006/relationships/image"/><Relationship Id="rId18" Target="../media/image39.png" Type="http://schemas.openxmlformats.org/officeDocument/2006/relationships/image"/><Relationship Id="rId19" Target="../media/image40.svg" Type="http://schemas.openxmlformats.org/officeDocument/2006/relationships/image"/><Relationship Id="rId2" Target="../media/image27.png" Type="http://schemas.openxmlformats.org/officeDocument/2006/relationships/image"/><Relationship Id="rId20" Target="../media/image41.png" Type="http://schemas.openxmlformats.org/officeDocument/2006/relationships/image"/><Relationship Id="rId21" Target="../media/image42.png" Type="http://schemas.openxmlformats.org/officeDocument/2006/relationships/image"/><Relationship Id="rId22" Target="../media/image43.svg" Type="http://schemas.openxmlformats.org/officeDocument/2006/relationships/image"/><Relationship Id="rId23" Target="../media/image44.png" Type="http://schemas.openxmlformats.org/officeDocument/2006/relationships/image"/><Relationship Id="rId24" Target="../media/image45.png" Type="http://schemas.openxmlformats.org/officeDocument/2006/relationships/image"/><Relationship Id="rId25" Target="../media/image46.sv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48.png" Type="http://schemas.openxmlformats.org/officeDocument/2006/relationships/image"/><Relationship Id="rId6" Target="../media/image49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48.png" Type="http://schemas.openxmlformats.org/officeDocument/2006/relationships/image"/><Relationship Id="rId6" Target="../media/image49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4.png" Type="http://schemas.openxmlformats.org/officeDocument/2006/relationships/image"/><Relationship Id="rId4" Target="../media/image11.png" Type="http://schemas.openxmlformats.org/officeDocument/2006/relationships/image"/><Relationship Id="rId5" Target="../media/image51.png" Type="http://schemas.openxmlformats.org/officeDocument/2006/relationships/image"/><Relationship Id="rId6" Target="../media/image52.png" Type="http://schemas.openxmlformats.org/officeDocument/2006/relationships/image"/><Relationship Id="rId7" Target="../media/image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53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32.png" Type="http://schemas.openxmlformats.org/officeDocument/2006/relationships/image"/><Relationship Id="rId12" Target="../media/image54.png" Type="http://schemas.openxmlformats.org/officeDocument/2006/relationships/image"/><Relationship Id="rId13" Target="../media/image55.svg" Type="http://schemas.openxmlformats.org/officeDocument/2006/relationships/image"/><Relationship Id="rId14" Target="../media/image56.png" Type="http://schemas.openxmlformats.org/officeDocument/2006/relationships/image"/><Relationship Id="rId15" Target="../media/image57.png" Type="http://schemas.openxmlformats.org/officeDocument/2006/relationships/image"/><Relationship Id="rId2" Target="../media/image27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58.png" Type="http://schemas.openxmlformats.org/officeDocument/2006/relationships/image"/><Relationship Id="rId6" Target="../media/image59.png" Type="http://schemas.openxmlformats.org/officeDocument/2006/relationships/image"/><Relationship Id="rId7" Target="../media/image60.svg" Type="http://schemas.openxmlformats.org/officeDocument/2006/relationships/image"/><Relationship Id="rId8" Target="../media/image61.png" Type="http://schemas.openxmlformats.org/officeDocument/2006/relationships/image"/><Relationship Id="rId9" Target="../media/image62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48.png" Type="http://schemas.openxmlformats.org/officeDocument/2006/relationships/image"/><Relationship Id="rId6" Target="../media/image49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6.png" Type="http://schemas.openxmlformats.org/officeDocument/2006/relationships/image"/><Relationship Id="rId8" Target="../media/image67.png" Type="http://schemas.openxmlformats.org/officeDocument/2006/relationships/image"/><Relationship Id="rId9" Target="../media/image68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70.jpeg" Type="http://schemas.openxmlformats.org/officeDocument/2006/relationships/image"/><Relationship Id="rId5" Target="../media/image71.png" Type="http://schemas.openxmlformats.org/officeDocument/2006/relationships/image"/><Relationship Id="rId6" Target="../media/image72.jpeg" Type="http://schemas.openxmlformats.org/officeDocument/2006/relationships/image"/><Relationship Id="rId7" Target="../media/image7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4.pn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021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452665" y="1000088"/>
            <a:ext cx="514350" cy="514350"/>
          </a:xfrm>
          <a:custGeom>
            <a:avLst/>
            <a:gdLst/>
            <a:ahLst/>
            <a:cxnLst/>
            <a:rect r="r" b="b" t="t" l="l"/>
            <a:pathLst>
              <a:path h="514350" w="514350">
                <a:moveTo>
                  <a:pt x="0" y="0"/>
                </a:moveTo>
                <a:lnTo>
                  <a:pt x="514350" y="0"/>
                </a:lnTo>
                <a:lnTo>
                  <a:pt x="514350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08090" y="0"/>
            <a:ext cx="22904181" cy="7341788"/>
          </a:xfrm>
          <a:custGeom>
            <a:avLst/>
            <a:gdLst/>
            <a:ahLst/>
            <a:cxnLst/>
            <a:rect r="r" b="b" t="t" l="l"/>
            <a:pathLst>
              <a:path h="7341788" w="22904181">
                <a:moveTo>
                  <a:pt x="0" y="0"/>
                </a:moveTo>
                <a:lnTo>
                  <a:pt x="22904180" y="0"/>
                </a:lnTo>
                <a:lnTo>
                  <a:pt x="22904180" y="7341788"/>
                </a:lnTo>
                <a:lnTo>
                  <a:pt x="0" y="7341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95161" y="7629103"/>
            <a:ext cx="13371489" cy="2047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20"/>
              </a:lnSpc>
            </a:pPr>
            <a:r>
              <a:rPr lang="en-US" b="true" sz="18694">
                <a:solidFill>
                  <a:srgbClr val="E4E5DE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2025 PRE-LEGISLATIVE DAY WEBINAR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666650" y="8185938"/>
            <a:ext cx="4266436" cy="579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43"/>
              </a:lnSpc>
              <a:spcBef>
                <a:spcPct val="0"/>
              </a:spcBef>
            </a:pPr>
            <a:r>
              <a:rPr lang="en-US" b="true" sz="3388">
                <a:solidFill>
                  <a:srgbClr val="E4E6D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FEBRUARY 26, 2025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666650" y="8699241"/>
            <a:ext cx="4266436" cy="579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43"/>
              </a:lnSpc>
              <a:spcBef>
                <a:spcPct val="0"/>
              </a:spcBef>
            </a:pPr>
            <a:r>
              <a:rPr lang="en-US" b="true" sz="3388">
                <a:solidFill>
                  <a:srgbClr val="E4E6D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10:00 AM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5850" y="0"/>
            <a:ext cx="20007002" cy="12466075"/>
            <a:chOff x="0" y="0"/>
            <a:chExt cx="5269334" cy="32832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69334" cy="3283246"/>
            </a:xfrm>
            <a:custGeom>
              <a:avLst/>
              <a:gdLst/>
              <a:ahLst/>
              <a:cxnLst/>
              <a:rect r="r" b="b" t="t" l="l"/>
              <a:pathLst>
                <a:path h="3283246" w="5269334">
                  <a:moveTo>
                    <a:pt x="0" y="0"/>
                  </a:moveTo>
                  <a:lnTo>
                    <a:pt x="5269334" y="0"/>
                  </a:lnTo>
                  <a:lnTo>
                    <a:pt x="5269334" y="3283246"/>
                  </a:lnTo>
                  <a:lnTo>
                    <a:pt x="0" y="3283246"/>
                  </a:lnTo>
                  <a:close/>
                </a:path>
              </a:pathLst>
            </a:custGeom>
            <a:solidFill>
              <a:srgbClr val="00263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5269334" cy="32641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7018119" y="8765225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9645219">
            <a:off x="13773834" y="-291093"/>
            <a:ext cx="7812641" cy="6945866"/>
            <a:chOff x="0" y="0"/>
            <a:chExt cx="13424440" cy="119350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424440" cy="11935063"/>
            </a:xfrm>
            <a:custGeom>
              <a:avLst/>
              <a:gdLst/>
              <a:ahLst/>
              <a:cxnLst/>
              <a:rect r="r" b="b" t="t" l="l"/>
              <a:pathLst>
                <a:path h="11935063" w="13424440">
                  <a:moveTo>
                    <a:pt x="13424440" y="11935063"/>
                  </a:moveTo>
                  <a:lnTo>
                    <a:pt x="0" y="11935063"/>
                  </a:lnTo>
                  <a:lnTo>
                    <a:pt x="0" y="0"/>
                  </a:lnTo>
                  <a:lnTo>
                    <a:pt x="13424440" y="11935063"/>
                  </a:lnTo>
                  <a:close/>
                </a:path>
              </a:pathLst>
            </a:custGeom>
            <a:solidFill>
              <a:srgbClr val="ED6723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349151"/>
            <a:ext cx="13950160" cy="3000175"/>
            <a:chOff x="0" y="0"/>
            <a:chExt cx="18600213" cy="4000233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721767"/>
              <a:ext cx="18183689" cy="2656432"/>
              <a:chOff x="0" y="0"/>
              <a:chExt cx="6083774" cy="888771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083774" cy="888771"/>
              </a:xfrm>
              <a:custGeom>
                <a:avLst/>
                <a:gdLst/>
                <a:ahLst/>
                <a:cxnLst/>
                <a:rect r="r" b="b" t="t" l="l"/>
                <a:pathLst>
                  <a:path h="888771" w="6083774">
                    <a:moveTo>
                      <a:pt x="0" y="0"/>
                    </a:moveTo>
                    <a:lnTo>
                      <a:pt x="6083774" y="0"/>
                    </a:lnTo>
                    <a:lnTo>
                      <a:pt x="6083774" y="888771"/>
                    </a:lnTo>
                    <a:lnTo>
                      <a:pt x="0" y="888771"/>
                    </a:lnTo>
                    <a:close/>
                  </a:path>
                </a:pathLst>
              </a:custGeom>
              <a:solidFill>
                <a:srgbClr val="2FA3DE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2692153" y="1117937"/>
              <a:ext cx="10741741" cy="15076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196"/>
                </a:lnSpc>
              </a:pPr>
              <a:r>
                <a:rPr lang="en-US" b="true" sz="8196">
                  <a:solidFill>
                    <a:srgbClr val="F3F9FF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WILTON SIMPSON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031890" y="2577926"/>
              <a:ext cx="14062265" cy="6050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45"/>
                </a:lnSpc>
              </a:pPr>
              <a:r>
                <a:rPr lang="en-US" sz="3345">
                  <a:solidFill>
                    <a:srgbClr val="F3F9FF"/>
                  </a:solidFill>
                  <a:latin typeface="Oswald"/>
                  <a:ea typeface="Oswald"/>
                  <a:cs typeface="Oswald"/>
                  <a:sym typeface="Oswald"/>
                </a:rPr>
                <a:t>Commissioner, Department of Agriculture and Consumer Affairs</a:t>
              </a:r>
            </a:p>
          </p:txBody>
        </p: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14908623" y="187559"/>
              <a:ext cx="3691590" cy="3812674"/>
              <a:chOff x="0" y="0"/>
              <a:chExt cx="6350000" cy="655828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r="r" b="b" t="t" l="l"/>
                <a:pathLst>
                  <a:path h="6408420" w="620014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0" t="-15078" r="0" b="-15078"/>
                </a:stretch>
              </a:blip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350000" cy="6558280"/>
              </a:xfrm>
              <a:custGeom>
                <a:avLst/>
                <a:gdLst/>
                <a:ahLst/>
                <a:cxnLst/>
                <a:rect r="r" b="b" t="t" l="l"/>
                <a:pathLst>
                  <a:path h="6558280" w="635000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2FA3DE"/>
              </a:solidFill>
            </p:spPr>
          </p:sp>
        </p:grpSp>
        <p:sp>
          <p:nvSpPr>
            <p:cNvPr name="TextBox 16" id="16"/>
            <p:cNvSpPr txBox="true"/>
            <p:nvPr/>
          </p:nvSpPr>
          <p:spPr>
            <a:xfrm rot="-317904">
              <a:off x="636872" y="68861"/>
              <a:ext cx="4011942" cy="12001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535"/>
                </a:lnSpc>
              </a:pPr>
              <a:r>
                <a:rPr lang="en-US" sz="5382">
                  <a:solidFill>
                    <a:srgbClr val="FFFFFF"/>
                  </a:solidFill>
                  <a:latin typeface="Playlist Script"/>
                  <a:ea typeface="Playlist Script"/>
                  <a:cs typeface="Playlist Script"/>
                  <a:sym typeface="Playlist Script"/>
                </a:rPr>
                <a:t>Speakers: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264697" y="3537990"/>
            <a:ext cx="18357018" cy="2839185"/>
            <a:chOff x="0" y="0"/>
            <a:chExt cx="24476024" cy="3785579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225489" y="560174"/>
              <a:ext cx="24250535" cy="2637555"/>
              <a:chOff x="0" y="0"/>
              <a:chExt cx="8171649" cy="88877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71649" cy="888771"/>
              </a:xfrm>
              <a:custGeom>
                <a:avLst/>
                <a:gdLst/>
                <a:ahLst/>
                <a:cxnLst/>
                <a:rect r="r" b="b" t="t" l="l"/>
                <a:pathLst>
                  <a:path h="888771" w="8171649">
                    <a:moveTo>
                      <a:pt x="0" y="0"/>
                    </a:moveTo>
                    <a:lnTo>
                      <a:pt x="8171649" y="0"/>
                    </a:lnTo>
                    <a:lnTo>
                      <a:pt x="8171649" y="888771"/>
                    </a:lnTo>
                    <a:lnTo>
                      <a:pt x="0" y="888771"/>
                    </a:lnTo>
                    <a:close/>
                  </a:path>
                </a:pathLst>
              </a:custGeom>
              <a:solidFill>
                <a:srgbClr val="2FA3DE"/>
              </a:solidFill>
            </p:spPr>
          </p:sp>
        </p:grpSp>
        <p:sp>
          <p:nvSpPr>
            <p:cNvPr name="TextBox 20" id="20"/>
            <p:cNvSpPr txBox="true"/>
            <p:nvPr/>
          </p:nvSpPr>
          <p:spPr>
            <a:xfrm rot="0">
              <a:off x="5050009" y="821050"/>
              <a:ext cx="11543578" cy="1486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137"/>
                </a:lnSpc>
              </a:pPr>
              <a:r>
                <a:rPr lang="en-US" b="true" sz="8137">
                  <a:solidFill>
                    <a:srgbClr val="F3F9FF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ALEXIS LAMBERT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4933807" y="2364525"/>
              <a:ext cx="11775982" cy="600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21"/>
                </a:lnSpc>
              </a:pPr>
              <a:r>
                <a:rPr lang="en-US" sz="3321">
                  <a:solidFill>
                    <a:srgbClr val="F3F9FF"/>
                  </a:solidFill>
                  <a:latin typeface="Oswald"/>
                  <a:ea typeface="Oswald"/>
                  <a:cs typeface="Oswald"/>
                  <a:sym typeface="Oswald"/>
                </a:rPr>
                <a:t>Secretary of Department of Environmental Protection</a:t>
              </a:r>
            </a:p>
          </p:txBody>
        </p:sp>
        <p:grpSp>
          <p:nvGrpSpPr>
            <p:cNvPr name="Group 22" id="22"/>
            <p:cNvGrpSpPr>
              <a:grpSpLocks noChangeAspect="true"/>
            </p:cNvGrpSpPr>
            <p:nvPr/>
          </p:nvGrpSpPr>
          <p:grpSpPr>
            <a:xfrm rot="0">
              <a:off x="0" y="0"/>
              <a:ext cx="3665356" cy="3785579"/>
              <a:chOff x="0" y="0"/>
              <a:chExt cx="6350000" cy="655828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r="r" b="b" t="t" l="l"/>
                <a:pathLst>
                  <a:path h="6408420" w="620014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0" t="-7652" r="0" b="-21347"/>
                </a:stretch>
              </a:blip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6350000" cy="6558280"/>
              </a:xfrm>
              <a:custGeom>
                <a:avLst/>
                <a:gdLst/>
                <a:ahLst/>
                <a:cxnLst/>
                <a:rect r="r" b="b" t="t" l="l"/>
                <a:pathLst>
                  <a:path h="6558280" w="635000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2FA3DE"/>
              </a:solidFill>
            </p:spPr>
          </p:sp>
        </p:grpSp>
      </p:grpSp>
      <p:grpSp>
        <p:nvGrpSpPr>
          <p:cNvPr name="Group 25" id="25"/>
          <p:cNvGrpSpPr/>
          <p:nvPr/>
        </p:nvGrpSpPr>
        <p:grpSpPr>
          <a:xfrm rot="0">
            <a:off x="-5907964" y="6565839"/>
            <a:ext cx="23412714" cy="2854012"/>
            <a:chOff x="0" y="0"/>
            <a:chExt cx="31216952" cy="3805349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577010"/>
              <a:ext cx="30801228" cy="2651329"/>
              <a:chOff x="0" y="0"/>
              <a:chExt cx="10325101" cy="888771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10325101" cy="888771"/>
              </a:xfrm>
              <a:custGeom>
                <a:avLst/>
                <a:gdLst/>
                <a:ahLst/>
                <a:cxnLst/>
                <a:rect r="r" b="b" t="t" l="l"/>
                <a:pathLst>
                  <a:path h="888771" w="10325101">
                    <a:moveTo>
                      <a:pt x="0" y="0"/>
                    </a:moveTo>
                    <a:lnTo>
                      <a:pt x="10325101" y="0"/>
                    </a:lnTo>
                    <a:lnTo>
                      <a:pt x="10325101" y="888771"/>
                    </a:lnTo>
                    <a:lnTo>
                      <a:pt x="0" y="888771"/>
                    </a:lnTo>
                    <a:close/>
                  </a:path>
                </a:pathLst>
              </a:custGeom>
              <a:solidFill>
                <a:srgbClr val="2FA3DE"/>
              </a:solidFill>
            </p:spPr>
          </p:sp>
        </p:grpSp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0">
              <a:off x="27532455" y="0"/>
              <a:ext cx="3684498" cy="3805349"/>
              <a:chOff x="0" y="0"/>
              <a:chExt cx="6350000" cy="655828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r="r" b="b" t="t" l="l"/>
                <a:pathLst>
                  <a:path h="6408420" w="620014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0" t="-3534" r="0" b="-3534"/>
                </a:stretch>
              </a:blipFill>
            </p:spPr>
          </p:sp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6350000" cy="6558280"/>
              </a:xfrm>
              <a:custGeom>
                <a:avLst/>
                <a:gdLst/>
                <a:ahLst/>
                <a:cxnLst/>
                <a:rect r="r" b="b" t="t" l="l"/>
                <a:pathLst>
                  <a:path h="6558280" w="635000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2FA3DE"/>
              </a:solidFill>
            </p:spPr>
          </p:sp>
        </p:grpSp>
        <p:sp>
          <p:nvSpPr>
            <p:cNvPr name="TextBox 31" id="31"/>
            <p:cNvSpPr txBox="true"/>
            <p:nvPr/>
          </p:nvSpPr>
          <p:spPr>
            <a:xfrm rot="0">
              <a:off x="13832776" y="856629"/>
              <a:ext cx="13117573" cy="15024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177"/>
                </a:lnSpc>
              </a:pPr>
              <a:r>
                <a:rPr lang="en-US" b="true" sz="8177">
                  <a:solidFill>
                    <a:srgbClr val="F3F9FF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JAMES S. HARTSELL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13484139" y="2466254"/>
              <a:ext cx="13814846" cy="6140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38"/>
                </a:lnSpc>
              </a:pPr>
              <a:r>
                <a:rPr lang="en-US" sz="3338">
                  <a:solidFill>
                    <a:srgbClr val="F3F9FF"/>
                  </a:solidFill>
                  <a:latin typeface="Oswald"/>
                  <a:ea typeface="Oswald"/>
                  <a:cs typeface="Oswald"/>
                  <a:sym typeface="Oswald"/>
                </a:rPr>
                <a:t>Director of Department of Veterans Affairs</a:t>
              </a:r>
            </a:p>
          </p:txBody>
        </p:sp>
      </p:grpSp>
      <p:grpSp>
        <p:nvGrpSpPr>
          <p:cNvPr name="Group 33" id="33"/>
          <p:cNvGrpSpPr>
            <a:grpSpLocks noChangeAspect="true"/>
          </p:cNvGrpSpPr>
          <p:nvPr/>
        </p:nvGrpSpPr>
        <p:grpSpPr>
          <a:xfrm rot="0">
            <a:off x="-2338033" y="4432964"/>
            <a:ext cx="11205460" cy="6303072"/>
            <a:chOff x="0" y="0"/>
            <a:chExt cx="6089457" cy="342532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36" id="36"/>
          <p:cNvSpPr/>
          <p:nvPr/>
        </p:nvSpPr>
        <p:spPr>
          <a:xfrm flipH="false" flipV="false" rot="0">
            <a:off x="229501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5850" y="0"/>
            <a:ext cx="20007002" cy="12466075"/>
            <a:chOff x="0" y="0"/>
            <a:chExt cx="5269334" cy="32832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69334" cy="3283246"/>
            </a:xfrm>
            <a:custGeom>
              <a:avLst/>
              <a:gdLst/>
              <a:ahLst/>
              <a:cxnLst/>
              <a:rect r="r" b="b" t="t" l="l"/>
              <a:pathLst>
                <a:path h="3283246" w="5269334">
                  <a:moveTo>
                    <a:pt x="0" y="0"/>
                  </a:moveTo>
                  <a:lnTo>
                    <a:pt x="5269334" y="0"/>
                  </a:lnTo>
                  <a:lnTo>
                    <a:pt x="5269334" y="3283246"/>
                  </a:lnTo>
                  <a:lnTo>
                    <a:pt x="0" y="3283246"/>
                  </a:lnTo>
                  <a:close/>
                </a:path>
              </a:pathLst>
            </a:custGeom>
            <a:solidFill>
              <a:srgbClr val="00263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5269334" cy="32641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7018119" y="8765225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9645219">
            <a:off x="13773834" y="-291093"/>
            <a:ext cx="7812641" cy="6945866"/>
            <a:chOff x="0" y="0"/>
            <a:chExt cx="13424440" cy="119350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424440" cy="11935063"/>
            </a:xfrm>
            <a:custGeom>
              <a:avLst/>
              <a:gdLst/>
              <a:ahLst/>
              <a:cxnLst/>
              <a:rect r="r" b="b" t="t" l="l"/>
              <a:pathLst>
                <a:path h="11935063" w="13424440">
                  <a:moveTo>
                    <a:pt x="13424440" y="11935063"/>
                  </a:moveTo>
                  <a:lnTo>
                    <a:pt x="0" y="11935063"/>
                  </a:lnTo>
                  <a:lnTo>
                    <a:pt x="0" y="0"/>
                  </a:lnTo>
                  <a:lnTo>
                    <a:pt x="13424440" y="11935063"/>
                  </a:lnTo>
                  <a:close/>
                </a:path>
              </a:pathLst>
            </a:custGeom>
            <a:solidFill>
              <a:srgbClr val="ED6723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001944" y="663864"/>
            <a:ext cx="15971949" cy="2857691"/>
            <a:chOff x="0" y="0"/>
            <a:chExt cx="21295932" cy="381025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533869"/>
              <a:ext cx="20879673" cy="2654746"/>
              <a:chOff x="0" y="0"/>
              <a:chExt cx="6990215" cy="888771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990214" cy="888771"/>
              </a:xfrm>
              <a:custGeom>
                <a:avLst/>
                <a:gdLst/>
                <a:ahLst/>
                <a:cxnLst/>
                <a:rect r="r" b="b" t="t" l="l"/>
                <a:pathLst>
                  <a:path h="888771" w="6990214">
                    <a:moveTo>
                      <a:pt x="0" y="0"/>
                    </a:moveTo>
                    <a:lnTo>
                      <a:pt x="6990214" y="0"/>
                    </a:lnTo>
                    <a:lnTo>
                      <a:pt x="6990214" y="888771"/>
                    </a:lnTo>
                    <a:lnTo>
                      <a:pt x="0" y="888771"/>
                    </a:lnTo>
                    <a:close/>
                  </a:path>
                </a:pathLst>
              </a:custGeom>
              <a:solidFill>
                <a:srgbClr val="2FA3DE"/>
              </a:solid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17606685" y="0"/>
              <a:ext cx="3689247" cy="3810254"/>
              <a:chOff x="0" y="0"/>
              <a:chExt cx="6350000" cy="655828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r="r" b="b" t="t" l="l"/>
                <a:pathLst>
                  <a:path h="6408420" w="620014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0" t="-17042" r="0" b="-32852"/>
                </a:stretch>
              </a:blipFill>
            </p:spPr>
          </p:sp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558280"/>
              </a:xfrm>
              <a:custGeom>
                <a:avLst/>
                <a:gdLst/>
                <a:ahLst/>
                <a:cxnLst/>
                <a:rect r="r" b="b" t="t" l="l"/>
                <a:pathLst>
                  <a:path h="6558280" w="635000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2FA3DE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5200172" y="839893"/>
              <a:ext cx="11004791" cy="1460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031"/>
                </a:lnSpc>
              </a:pPr>
              <a:r>
                <a:rPr lang="en-US" b="true" sz="8031">
                  <a:solidFill>
                    <a:srgbClr val="F3F9FF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DAVIN SUGGS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3613099" y="2357582"/>
              <a:ext cx="14178937" cy="6046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43"/>
                </a:lnSpc>
              </a:pPr>
              <a:r>
                <a:rPr lang="en-US" sz="3343">
                  <a:solidFill>
                    <a:srgbClr val="F3F9FF"/>
                  </a:solidFill>
                  <a:latin typeface="Oswald"/>
                  <a:ea typeface="Oswald"/>
                  <a:cs typeface="Oswald"/>
                  <a:sym typeface="Oswald"/>
                </a:rPr>
                <a:t>Deputy Executive Director of Florida Association of Counties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712164" y="3411263"/>
            <a:ext cx="18109663" cy="2860743"/>
            <a:chOff x="0" y="0"/>
            <a:chExt cx="24146218" cy="3814324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227201" y="564427"/>
              <a:ext cx="23919017" cy="2657582"/>
              <a:chOff x="0" y="0"/>
              <a:chExt cx="7999199" cy="888771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7999199" cy="888771"/>
              </a:xfrm>
              <a:custGeom>
                <a:avLst/>
                <a:gdLst/>
                <a:ahLst/>
                <a:cxnLst/>
                <a:rect r="r" b="b" t="t" l="l"/>
                <a:pathLst>
                  <a:path h="888771" w="7999199">
                    <a:moveTo>
                      <a:pt x="0" y="0"/>
                    </a:moveTo>
                    <a:lnTo>
                      <a:pt x="7999199" y="0"/>
                    </a:lnTo>
                    <a:lnTo>
                      <a:pt x="7999199" y="888771"/>
                    </a:lnTo>
                    <a:lnTo>
                      <a:pt x="0" y="888771"/>
                    </a:lnTo>
                    <a:close/>
                  </a:path>
                </a:pathLst>
              </a:custGeom>
              <a:solidFill>
                <a:srgbClr val="2FA3DE"/>
              </a:solidFill>
            </p:spPr>
          </p:sp>
        </p:grp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0">
              <a:off x="0" y="0"/>
              <a:ext cx="3693188" cy="3814324"/>
              <a:chOff x="0" y="0"/>
              <a:chExt cx="6350000" cy="655828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r="r" b="b" t="t" l="l"/>
                <a:pathLst>
                  <a:path h="6408420" w="620014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1679" t="0" r="-1679" b="0"/>
                </a:stretch>
              </a:blip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6350000" cy="6558280"/>
              </a:xfrm>
              <a:custGeom>
                <a:avLst/>
                <a:gdLst/>
                <a:ahLst/>
                <a:cxnLst/>
                <a:rect r="r" b="b" t="t" l="l"/>
                <a:pathLst>
                  <a:path h="6558280" w="635000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2FA3DE"/>
              </a:solidFill>
            </p:spPr>
          </p:sp>
        </p:grpSp>
        <p:sp>
          <p:nvSpPr>
            <p:cNvPr name="TextBox 22" id="22"/>
            <p:cNvSpPr txBox="true"/>
            <p:nvPr/>
          </p:nvSpPr>
          <p:spPr>
            <a:xfrm rot="0">
              <a:off x="7923300" y="824893"/>
              <a:ext cx="7048216" cy="15083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199"/>
                </a:lnSpc>
              </a:pPr>
              <a:r>
                <a:rPr lang="en-US" b="true" sz="8199">
                  <a:solidFill>
                    <a:srgbClr val="F3F9FF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ALEX KELLY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6714823" y="2390409"/>
              <a:ext cx="9465171" cy="6053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47"/>
                </a:lnSpc>
              </a:pPr>
              <a:r>
                <a:rPr lang="en-US" sz="3347">
                  <a:solidFill>
                    <a:srgbClr val="F3F9FF"/>
                  </a:solidFill>
                  <a:latin typeface="Oswald"/>
                  <a:ea typeface="Oswald"/>
                  <a:cs typeface="Oswald"/>
                  <a:sym typeface="Oswald"/>
                </a:rPr>
                <a:t>Secretary of Department of Commerce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-581089" y="6161714"/>
            <a:ext cx="18261244" cy="2845571"/>
            <a:chOff x="0" y="0"/>
            <a:chExt cx="24348325" cy="3794095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0" y="575304"/>
              <a:ext cx="20931440" cy="2643487"/>
              <a:chOff x="0" y="0"/>
              <a:chExt cx="7037391" cy="888771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7037391" cy="888771"/>
              </a:xfrm>
              <a:custGeom>
                <a:avLst/>
                <a:gdLst/>
                <a:ahLst/>
                <a:cxnLst/>
                <a:rect r="r" b="b" t="t" l="l"/>
                <a:pathLst>
                  <a:path h="888771" w="7037391">
                    <a:moveTo>
                      <a:pt x="0" y="0"/>
                    </a:moveTo>
                    <a:lnTo>
                      <a:pt x="7037391" y="0"/>
                    </a:lnTo>
                    <a:lnTo>
                      <a:pt x="7037391" y="888771"/>
                    </a:lnTo>
                    <a:lnTo>
                      <a:pt x="0" y="888771"/>
                    </a:lnTo>
                    <a:close/>
                  </a:path>
                </a:pathLst>
              </a:custGeom>
              <a:solidFill>
                <a:srgbClr val="2FA3DE"/>
              </a:solidFill>
            </p:spPr>
          </p:sp>
        </p:grp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0">
              <a:off x="20674725" y="0"/>
              <a:ext cx="3673601" cy="3794095"/>
              <a:chOff x="0" y="0"/>
              <a:chExt cx="6350000" cy="655828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r="r" b="b" t="t" l="l"/>
                <a:pathLst>
                  <a:path h="6408420" w="620014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0" t="-14565" r="0" b="-30922"/>
                </a:stretch>
              </a:blipFill>
            </p:spPr>
          </p:sp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6350000" cy="6558280"/>
              </a:xfrm>
              <a:custGeom>
                <a:avLst/>
                <a:gdLst/>
                <a:ahLst/>
                <a:cxnLst/>
                <a:rect r="r" b="b" t="t" l="l"/>
                <a:pathLst>
                  <a:path h="6558280" w="635000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2FA3DE"/>
              </a:solidFill>
            </p:spPr>
          </p:sp>
        </p:grpSp>
        <p:sp>
          <p:nvSpPr>
            <p:cNvPr name="TextBox 30" id="30"/>
            <p:cNvSpPr txBox="true"/>
            <p:nvPr/>
          </p:nvSpPr>
          <p:spPr>
            <a:xfrm rot="0">
              <a:off x="7500381" y="898942"/>
              <a:ext cx="11316447" cy="14441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996"/>
                </a:lnSpc>
              </a:pPr>
              <a:r>
                <a:rPr lang="en-US" b="true" sz="7996">
                  <a:solidFill>
                    <a:srgbClr val="F3F9FF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MELANIE GRIFFIN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6594817" y="2331420"/>
              <a:ext cx="13833106" cy="60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29"/>
                </a:lnSpc>
              </a:pPr>
              <a:r>
                <a:rPr lang="en-US" sz="3329">
                  <a:solidFill>
                    <a:srgbClr val="F3F9FF"/>
                  </a:solidFill>
                  <a:latin typeface="Oswald"/>
                  <a:ea typeface="Oswald"/>
                  <a:cs typeface="Oswald"/>
                  <a:sym typeface="Oswald"/>
                </a:rPr>
                <a:t>Secretary of Department of Business &amp; Professional Regulation</a:t>
              </a:r>
            </a:p>
          </p:txBody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-2338033" y="4432964"/>
            <a:ext cx="11205460" cy="6303072"/>
            <a:chOff x="0" y="0"/>
            <a:chExt cx="6089457" cy="34253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35" id="35"/>
          <p:cNvSpPr/>
          <p:nvPr/>
        </p:nvSpPr>
        <p:spPr>
          <a:xfrm flipH="false" flipV="false" rot="0">
            <a:off x="229501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2301169" y="605538"/>
            <a:ext cx="8062376" cy="11300549"/>
            <a:chOff x="0" y="0"/>
            <a:chExt cx="8980418" cy="125873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80418" cy="12587314"/>
            </a:xfrm>
            <a:custGeom>
              <a:avLst/>
              <a:gdLst/>
              <a:ahLst/>
              <a:cxnLst/>
              <a:rect r="r" b="b" t="t" l="l"/>
              <a:pathLst>
                <a:path h="12587314" w="8980418">
                  <a:moveTo>
                    <a:pt x="8980418" y="12587314"/>
                  </a:moveTo>
                  <a:lnTo>
                    <a:pt x="0" y="12587314"/>
                  </a:lnTo>
                  <a:lnTo>
                    <a:pt x="0" y="0"/>
                  </a:lnTo>
                  <a:lnTo>
                    <a:pt x="8980418" y="12587314"/>
                  </a:lnTo>
                  <a:close/>
                </a:path>
              </a:pathLst>
            </a:custGeom>
            <a:solidFill>
              <a:srgbClr val="00263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3312427" y="-61612"/>
            <a:ext cx="12577967" cy="10348612"/>
            <a:chOff x="0" y="0"/>
            <a:chExt cx="6184570" cy="508839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56972" t="-56361" r="-39076" b="-2494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4945626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18110" y="8765225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591373" y="5449689"/>
            <a:ext cx="492728" cy="492728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723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591373" y="4271161"/>
            <a:ext cx="492728" cy="49272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723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591373" y="6625446"/>
            <a:ext cx="492728" cy="492728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723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353616" y="1103600"/>
            <a:ext cx="11430250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WELCOME TO TALLAHASSEE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425048" y="3957227"/>
            <a:ext cx="4062264" cy="1011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5913" spc="295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SCHEDULE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425048" y="5132984"/>
            <a:ext cx="12060351" cy="1011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5913" spc="295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FINDING YOUR WAY AROUND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425048" y="6308740"/>
            <a:ext cx="8952161" cy="1011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5913" spc="295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LEGISLATOR MEETINGS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338033" y="4432964"/>
            <a:ext cx="11205460" cy="6303072"/>
            <a:chOff x="0" y="0"/>
            <a:chExt cx="6089457" cy="34253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9501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9645219">
            <a:off x="13773834" y="-291093"/>
            <a:ext cx="7812641" cy="6945866"/>
            <a:chOff x="0" y="0"/>
            <a:chExt cx="13424440" cy="119350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424440" cy="11935063"/>
            </a:xfrm>
            <a:custGeom>
              <a:avLst/>
              <a:gdLst/>
              <a:ahLst/>
              <a:cxnLst/>
              <a:rect r="r" b="b" t="t" l="l"/>
              <a:pathLst>
                <a:path h="11935063" w="13424440">
                  <a:moveTo>
                    <a:pt x="13424440" y="11935063"/>
                  </a:moveTo>
                  <a:lnTo>
                    <a:pt x="0" y="11935063"/>
                  </a:lnTo>
                  <a:lnTo>
                    <a:pt x="0" y="0"/>
                  </a:lnTo>
                  <a:lnTo>
                    <a:pt x="13424440" y="11935063"/>
                  </a:lnTo>
                  <a:close/>
                </a:path>
              </a:pathLst>
            </a:custGeom>
            <a:solidFill>
              <a:srgbClr val="ED6723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476679" y="5263208"/>
            <a:ext cx="1903095" cy="4114800"/>
          </a:xfrm>
          <a:custGeom>
            <a:avLst/>
            <a:gdLst/>
            <a:ahLst/>
            <a:cxnLst/>
            <a:rect r="r" b="b" t="t" l="l"/>
            <a:pathLst>
              <a:path h="4114800" w="1903095">
                <a:moveTo>
                  <a:pt x="0" y="0"/>
                </a:moveTo>
                <a:lnTo>
                  <a:pt x="1903095" y="0"/>
                </a:lnTo>
                <a:lnTo>
                  <a:pt x="19030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53616" y="1103600"/>
            <a:ext cx="11430250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WELCOME TO TALLAHASSEE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593654" y="3214260"/>
            <a:ext cx="1911097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 spc="199">
                <a:solidFill>
                  <a:srgbClr val="ED6723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7:00 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834879" y="3716815"/>
            <a:ext cx="8622394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b="true" sz="4500" spc="225">
                <a:solidFill>
                  <a:srgbClr val="222C6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Registration &amp; Breakfast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602012" y="4693810"/>
            <a:ext cx="185526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 spc="199">
                <a:solidFill>
                  <a:srgbClr val="ED6723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8:00 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605399" y="5133742"/>
            <a:ext cx="8851873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b="true" sz="4500" spc="225">
                <a:solidFill>
                  <a:srgbClr val="222C6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FAC Legislative Briefing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729372" y="6114817"/>
            <a:ext cx="472790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 spc="199">
                <a:solidFill>
                  <a:srgbClr val="ED6723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Afternoon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476679" y="6549083"/>
            <a:ext cx="10980593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b="true" sz="4500" spc="225">
                <a:solidFill>
                  <a:srgbClr val="222C6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Legislator Appointments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193554" y="7444433"/>
            <a:ext cx="4311197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 spc="199">
                <a:solidFill>
                  <a:srgbClr val="ED6723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5:30 P - 7:00 P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693548" y="7838555"/>
            <a:ext cx="7763724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b="true" sz="4500" spc="225">
                <a:solidFill>
                  <a:srgbClr val="222C6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Reception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722129" y="8428367"/>
            <a:ext cx="10782621" cy="1100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20"/>
              </a:lnSpc>
            </a:pPr>
            <a:r>
              <a:rPr lang="en-US" sz="3157" spc="157">
                <a:solidFill>
                  <a:srgbClr val="ED6723"/>
                </a:solidFill>
                <a:latin typeface="Code Pro"/>
                <a:ea typeface="Code Pro"/>
                <a:cs typeface="Code Pro"/>
                <a:sym typeface="Code Pro"/>
              </a:rPr>
              <a:t>@Eve on Adams, Rooftop of </a:t>
            </a:r>
          </a:p>
          <a:p>
            <a:pPr algn="r">
              <a:lnSpc>
                <a:spcPts val="4420"/>
              </a:lnSpc>
            </a:pPr>
            <a:r>
              <a:rPr lang="en-US" sz="3157" spc="157">
                <a:solidFill>
                  <a:srgbClr val="ED6723"/>
                </a:solidFill>
                <a:latin typeface="Code Pro"/>
                <a:ea typeface="Code Pro"/>
                <a:cs typeface="Code Pro"/>
                <a:sym typeface="Code Pro"/>
              </a:rPr>
              <a:t>the Doubletree Hotel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15936" y="4421665"/>
            <a:ext cx="7295208" cy="1233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CHALLENGER LEARNING CENTER</a:t>
            </a:r>
          </a:p>
          <a:p>
            <a:pPr algn="ctr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imax theater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03408" y="5624238"/>
            <a:ext cx="4520264" cy="604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sz="3571">
                <a:solidFill>
                  <a:srgbClr val="0C344C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200 s duval street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722486" cy="10287000"/>
          </a:xfrm>
          <a:custGeom>
            <a:avLst/>
            <a:gdLst/>
            <a:ahLst/>
            <a:cxnLst/>
            <a:rect r="r" b="b" t="t" l="l"/>
            <a:pathLst>
              <a:path h="10287000" w="17722486">
                <a:moveTo>
                  <a:pt x="0" y="0"/>
                </a:moveTo>
                <a:lnTo>
                  <a:pt x="17722486" y="0"/>
                </a:lnTo>
                <a:lnTo>
                  <a:pt x="177224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7175" t="-209896" r="-284432" b="-2541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281473" y="5769184"/>
            <a:ext cx="6689755" cy="10446448"/>
            <a:chOff x="0" y="0"/>
            <a:chExt cx="557414" cy="8704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57414" cy="870436"/>
            </a:xfrm>
            <a:custGeom>
              <a:avLst/>
              <a:gdLst/>
              <a:ahLst/>
              <a:cxnLst/>
              <a:rect r="r" b="b" t="t" l="l"/>
              <a:pathLst>
                <a:path h="870436" w="557414">
                  <a:moveTo>
                    <a:pt x="203200" y="0"/>
                  </a:moveTo>
                  <a:lnTo>
                    <a:pt x="557414" y="0"/>
                  </a:lnTo>
                  <a:lnTo>
                    <a:pt x="354214" y="870436"/>
                  </a:lnTo>
                  <a:lnTo>
                    <a:pt x="0" y="8704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FA3D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19050"/>
              <a:ext cx="354214" cy="851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159939" y="0"/>
            <a:ext cx="6689755" cy="10446448"/>
            <a:chOff x="0" y="0"/>
            <a:chExt cx="557414" cy="8704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57414" cy="870436"/>
            </a:xfrm>
            <a:custGeom>
              <a:avLst/>
              <a:gdLst/>
              <a:ahLst/>
              <a:cxnLst/>
              <a:rect r="r" b="b" t="t" l="l"/>
              <a:pathLst>
                <a:path h="870436" w="557414">
                  <a:moveTo>
                    <a:pt x="203200" y="0"/>
                  </a:moveTo>
                  <a:lnTo>
                    <a:pt x="557414" y="0"/>
                  </a:lnTo>
                  <a:lnTo>
                    <a:pt x="354214" y="870436"/>
                  </a:lnTo>
                  <a:lnTo>
                    <a:pt x="0" y="8704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263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19050"/>
              <a:ext cx="354214" cy="851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642490" y="8820902"/>
            <a:ext cx="2397564" cy="1212754"/>
          </a:xfrm>
          <a:custGeom>
            <a:avLst/>
            <a:gdLst/>
            <a:ahLst/>
            <a:cxnLst/>
            <a:rect r="r" b="b" t="t" l="l"/>
            <a:pathLst>
              <a:path h="1212754" w="2397564">
                <a:moveTo>
                  <a:pt x="0" y="0"/>
                </a:moveTo>
                <a:lnTo>
                  <a:pt x="2397564" y="0"/>
                </a:lnTo>
                <a:lnTo>
                  <a:pt x="2397564" y="1212754"/>
                </a:lnTo>
                <a:lnTo>
                  <a:pt x="0" y="121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18110" y="8603674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53616" y="1103600"/>
            <a:ext cx="10976467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WELCOME TO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5400000">
            <a:off x="9286811" y="4660068"/>
            <a:ext cx="1184519" cy="966863"/>
          </a:xfrm>
          <a:custGeom>
            <a:avLst/>
            <a:gdLst/>
            <a:ahLst/>
            <a:cxnLst/>
            <a:rect r="r" b="b" t="t" l="l"/>
            <a:pathLst>
              <a:path h="966863" w="1184519">
                <a:moveTo>
                  <a:pt x="0" y="0"/>
                </a:moveTo>
                <a:lnTo>
                  <a:pt x="1184519" y="0"/>
                </a:lnTo>
                <a:lnTo>
                  <a:pt x="1184519" y="966864"/>
                </a:lnTo>
                <a:lnTo>
                  <a:pt x="0" y="9668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144000" y="4428887"/>
            <a:ext cx="244707" cy="244707"/>
          </a:xfrm>
          <a:custGeom>
            <a:avLst/>
            <a:gdLst/>
            <a:ahLst/>
            <a:cxnLst/>
            <a:rect r="r" b="b" t="t" l="l"/>
            <a:pathLst>
              <a:path h="244707" w="244707">
                <a:moveTo>
                  <a:pt x="0" y="0"/>
                </a:moveTo>
                <a:lnTo>
                  <a:pt x="244707" y="0"/>
                </a:lnTo>
                <a:lnTo>
                  <a:pt x="244707" y="244707"/>
                </a:lnTo>
                <a:lnTo>
                  <a:pt x="0" y="244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689254" y="5613406"/>
            <a:ext cx="244707" cy="244707"/>
          </a:xfrm>
          <a:custGeom>
            <a:avLst/>
            <a:gdLst/>
            <a:ahLst/>
            <a:cxnLst/>
            <a:rect r="r" b="b" t="t" l="l"/>
            <a:pathLst>
              <a:path h="244707" w="244707">
                <a:moveTo>
                  <a:pt x="0" y="0"/>
                </a:moveTo>
                <a:lnTo>
                  <a:pt x="244707" y="0"/>
                </a:lnTo>
                <a:lnTo>
                  <a:pt x="244707" y="244707"/>
                </a:lnTo>
                <a:lnTo>
                  <a:pt x="0" y="244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163013" y="2988933"/>
            <a:ext cx="257661" cy="557106"/>
          </a:xfrm>
          <a:custGeom>
            <a:avLst/>
            <a:gdLst/>
            <a:ahLst/>
            <a:cxnLst/>
            <a:rect r="r" b="b" t="t" l="l"/>
            <a:pathLst>
              <a:path h="557106" w="257661">
                <a:moveTo>
                  <a:pt x="0" y="0"/>
                </a:moveTo>
                <a:lnTo>
                  <a:pt x="257661" y="0"/>
                </a:lnTo>
                <a:lnTo>
                  <a:pt x="257661" y="557106"/>
                </a:lnTo>
                <a:lnTo>
                  <a:pt x="0" y="5571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287240" y="5100870"/>
            <a:ext cx="244707" cy="244707"/>
          </a:xfrm>
          <a:custGeom>
            <a:avLst/>
            <a:gdLst/>
            <a:ahLst/>
            <a:cxnLst/>
            <a:rect r="r" b="b" t="t" l="l"/>
            <a:pathLst>
              <a:path h="244707" w="244707">
                <a:moveTo>
                  <a:pt x="0" y="0"/>
                </a:moveTo>
                <a:lnTo>
                  <a:pt x="244707" y="0"/>
                </a:lnTo>
                <a:lnTo>
                  <a:pt x="244707" y="244707"/>
                </a:lnTo>
                <a:lnTo>
                  <a:pt x="0" y="244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944913" y="5368699"/>
            <a:ext cx="244707" cy="244707"/>
          </a:xfrm>
          <a:custGeom>
            <a:avLst/>
            <a:gdLst/>
            <a:ahLst/>
            <a:cxnLst/>
            <a:rect r="r" b="b" t="t" l="l"/>
            <a:pathLst>
              <a:path h="244707" w="244707">
                <a:moveTo>
                  <a:pt x="0" y="0"/>
                </a:moveTo>
                <a:lnTo>
                  <a:pt x="244706" y="0"/>
                </a:lnTo>
                <a:lnTo>
                  <a:pt x="244706" y="244707"/>
                </a:lnTo>
                <a:lnTo>
                  <a:pt x="0" y="244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144000" y="3452172"/>
            <a:ext cx="257661" cy="557106"/>
          </a:xfrm>
          <a:custGeom>
            <a:avLst/>
            <a:gdLst/>
            <a:ahLst/>
            <a:cxnLst/>
            <a:rect r="r" b="b" t="t" l="l"/>
            <a:pathLst>
              <a:path h="557106" w="257661">
                <a:moveTo>
                  <a:pt x="0" y="0"/>
                </a:moveTo>
                <a:lnTo>
                  <a:pt x="257661" y="0"/>
                </a:lnTo>
                <a:lnTo>
                  <a:pt x="257661" y="557106"/>
                </a:lnTo>
                <a:lnTo>
                  <a:pt x="0" y="5571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554964" y="1892110"/>
            <a:ext cx="926816" cy="1273679"/>
          </a:xfrm>
          <a:custGeom>
            <a:avLst/>
            <a:gdLst/>
            <a:ahLst/>
            <a:cxnLst/>
            <a:rect r="r" b="b" t="t" l="l"/>
            <a:pathLst>
              <a:path h="1273679" w="926816">
                <a:moveTo>
                  <a:pt x="0" y="0"/>
                </a:moveTo>
                <a:lnTo>
                  <a:pt x="926816" y="0"/>
                </a:lnTo>
                <a:lnTo>
                  <a:pt x="926816" y="1273679"/>
                </a:lnTo>
                <a:lnTo>
                  <a:pt x="0" y="1273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sp>
        <p:nvSpPr>
          <p:cNvPr name="TextBox 21" id="21"/>
          <p:cNvSpPr txBox="true"/>
          <p:nvPr/>
        </p:nvSpPr>
        <p:spPr>
          <a:xfrm rot="-5400000">
            <a:off x="9463456" y="7165066"/>
            <a:ext cx="2135389" cy="31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1"/>
              </a:lnSpc>
            </a:pPr>
            <a:r>
              <a:rPr lang="en-US" sz="1800">
                <a:solidFill>
                  <a:srgbClr val="7D3066"/>
                </a:solidFill>
                <a:latin typeface="Lato 1"/>
                <a:ea typeface="Lato 1"/>
                <a:cs typeface="Lato 1"/>
                <a:sym typeface="Lato 1"/>
              </a:rPr>
              <a:t>Monroe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839811" y="4998968"/>
            <a:ext cx="1842819" cy="260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75"/>
              </a:lnSpc>
            </a:pPr>
            <a:r>
              <a:rPr lang="en-US" sz="1554">
                <a:solidFill>
                  <a:srgbClr val="7D3066"/>
                </a:solidFill>
                <a:latin typeface="Lato 1"/>
                <a:ea typeface="Lato 1"/>
                <a:cs typeface="Lato 1"/>
                <a:sym typeface="Lato 1"/>
              </a:rPr>
              <a:t>Apalachee Parkway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939146" y="4720632"/>
            <a:ext cx="1833251" cy="259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4"/>
              </a:lnSpc>
            </a:pPr>
            <a:r>
              <a:rPr lang="en-US" sz="1546">
                <a:solidFill>
                  <a:srgbClr val="7D3066"/>
                </a:solidFill>
                <a:latin typeface="Lato 1"/>
                <a:ea typeface="Lato 1"/>
                <a:cs typeface="Lato 1"/>
                <a:sym typeface="Lato 1"/>
              </a:rPr>
              <a:t>Pensacola Street</a:t>
            </a:r>
          </a:p>
        </p:txBody>
      </p:sp>
      <p:sp>
        <p:nvSpPr>
          <p:cNvPr name="TextBox 24" id="24"/>
          <p:cNvSpPr txBox="true"/>
          <p:nvPr/>
        </p:nvSpPr>
        <p:spPr>
          <a:xfrm rot="-5400000">
            <a:off x="6219212" y="2123430"/>
            <a:ext cx="1826308" cy="258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6"/>
              </a:lnSpc>
            </a:pPr>
            <a:r>
              <a:rPr lang="en-US" sz="1540">
                <a:solidFill>
                  <a:srgbClr val="7D3066"/>
                </a:solidFill>
                <a:latin typeface="Lato 1"/>
                <a:ea typeface="Lato 1"/>
                <a:cs typeface="Lato 1"/>
                <a:sym typeface="Lato 1"/>
              </a:rPr>
              <a:t>Macomb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3616" y="3052735"/>
            <a:ext cx="6794366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TALLAHASSEE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531947" y="3028513"/>
            <a:ext cx="3232071" cy="5549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5"/>
              </a:lnSpc>
            </a:pPr>
            <a:r>
              <a:rPr lang="en-US" b="true" sz="1582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CHALLENGER LEARNING CENTER</a:t>
            </a:r>
          </a:p>
          <a:p>
            <a:pPr algn="ctr" marL="0" indent="0" lvl="0">
              <a:lnSpc>
                <a:spcPts val="2215"/>
              </a:lnSpc>
              <a:spcBef>
                <a:spcPct val="0"/>
              </a:spcBef>
            </a:pPr>
            <a:r>
              <a:rPr lang="en-US" b="true" sz="1582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imax theater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146653" y="3561301"/>
            <a:ext cx="2002659" cy="276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15"/>
              </a:lnSpc>
              <a:spcBef>
                <a:spcPct val="0"/>
              </a:spcBef>
            </a:pPr>
            <a:r>
              <a:rPr lang="en-US" sz="1582">
                <a:solidFill>
                  <a:srgbClr val="0C344C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200 s duval street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554964" y="3243849"/>
            <a:ext cx="926816" cy="298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4"/>
              </a:lnSpc>
              <a:spcBef>
                <a:spcPct val="0"/>
              </a:spcBef>
            </a:pPr>
            <a:r>
              <a:rPr lang="en-US" b="true" sz="1753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OFFICES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722486" cy="10287000"/>
          </a:xfrm>
          <a:custGeom>
            <a:avLst/>
            <a:gdLst/>
            <a:ahLst/>
            <a:cxnLst/>
            <a:rect r="r" b="b" t="t" l="l"/>
            <a:pathLst>
              <a:path h="10287000" w="17722486">
                <a:moveTo>
                  <a:pt x="0" y="0"/>
                </a:moveTo>
                <a:lnTo>
                  <a:pt x="17722486" y="0"/>
                </a:lnTo>
                <a:lnTo>
                  <a:pt x="177224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7175" t="-209896" r="-284432" b="-2541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281473" y="5769184"/>
            <a:ext cx="6689755" cy="10446448"/>
            <a:chOff x="0" y="0"/>
            <a:chExt cx="557414" cy="8704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57414" cy="870436"/>
            </a:xfrm>
            <a:custGeom>
              <a:avLst/>
              <a:gdLst/>
              <a:ahLst/>
              <a:cxnLst/>
              <a:rect r="r" b="b" t="t" l="l"/>
              <a:pathLst>
                <a:path h="870436" w="557414">
                  <a:moveTo>
                    <a:pt x="203200" y="0"/>
                  </a:moveTo>
                  <a:lnTo>
                    <a:pt x="557414" y="0"/>
                  </a:lnTo>
                  <a:lnTo>
                    <a:pt x="354214" y="870436"/>
                  </a:lnTo>
                  <a:lnTo>
                    <a:pt x="0" y="8704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FA3D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19050"/>
              <a:ext cx="354214" cy="851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159939" y="0"/>
            <a:ext cx="6689755" cy="10446448"/>
            <a:chOff x="0" y="0"/>
            <a:chExt cx="557414" cy="8704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57414" cy="870436"/>
            </a:xfrm>
            <a:custGeom>
              <a:avLst/>
              <a:gdLst/>
              <a:ahLst/>
              <a:cxnLst/>
              <a:rect r="r" b="b" t="t" l="l"/>
              <a:pathLst>
                <a:path h="870436" w="557414">
                  <a:moveTo>
                    <a:pt x="203200" y="0"/>
                  </a:moveTo>
                  <a:lnTo>
                    <a:pt x="557414" y="0"/>
                  </a:lnTo>
                  <a:lnTo>
                    <a:pt x="354214" y="870436"/>
                  </a:lnTo>
                  <a:lnTo>
                    <a:pt x="0" y="8704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F9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19050"/>
              <a:ext cx="354214" cy="851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642490" y="8820902"/>
            <a:ext cx="2397564" cy="1212754"/>
          </a:xfrm>
          <a:custGeom>
            <a:avLst/>
            <a:gdLst/>
            <a:ahLst/>
            <a:cxnLst/>
            <a:rect r="r" b="b" t="t" l="l"/>
            <a:pathLst>
              <a:path h="1212754" w="2397564">
                <a:moveTo>
                  <a:pt x="0" y="0"/>
                </a:moveTo>
                <a:lnTo>
                  <a:pt x="2397564" y="0"/>
                </a:lnTo>
                <a:lnTo>
                  <a:pt x="2397564" y="1212754"/>
                </a:lnTo>
                <a:lnTo>
                  <a:pt x="0" y="121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18110" y="8603674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53616" y="1103600"/>
            <a:ext cx="10976467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LUNCH!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5400000">
            <a:off x="9286811" y="4660068"/>
            <a:ext cx="1184519" cy="966863"/>
          </a:xfrm>
          <a:custGeom>
            <a:avLst/>
            <a:gdLst/>
            <a:ahLst/>
            <a:cxnLst/>
            <a:rect r="r" b="b" t="t" l="l"/>
            <a:pathLst>
              <a:path h="966863" w="1184519">
                <a:moveTo>
                  <a:pt x="0" y="0"/>
                </a:moveTo>
                <a:lnTo>
                  <a:pt x="1184519" y="0"/>
                </a:lnTo>
                <a:lnTo>
                  <a:pt x="1184519" y="966864"/>
                </a:lnTo>
                <a:lnTo>
                  <a:pt x="0" y="9668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144000" y="4428887"/>
            <a:ext cx="244707" cy="244707"/>
          </a:xfrm>
          <a:custGeom>
            <a:avLst/>
            <a:gdLst/>
            <a:ahLst/>
            <a:cxnLst/>
            <a:rect r="r" b="b" t="t" l="l"/>
            <a:pathLst>
              <a:path h="244707" w="244707">
                <a:moveTo>
                  <a:pt x="0" y="0"/>
                </a:moveTo>
                <a:lnTo>
                  <a:pt x="244707" y="0"/>
                </a:lnTo>
                <a:lnTo>
                  <a:pt x="244707" y="244707"/>
                </a:lnTo>
                <a:lnTo>
                  <a:pt x="0" y="244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689254" y="5613406"/>
            <a:ext cx="244707" cy="244707"/>
          </a:xfrm>
          <a:custGeom>
            <a:avLst/>
            <a:gdLst/>
            <a:ahLst/>
            <a:cxnLst/>
            <a:rect r="r" b="b" t="t" l="l"/>
            <a:pathLst>
              <a:path h="244707" w="244707">
                <a:moveTo>
                  <a:pt x="0" y="0"/>
                </a:moveTo>
                <a:lnTo>
                  <a:pt x="244707" y="0"/>
                </a:lnTo>
                <a:lnTo>
                  <a:pt x="244707" y="244707"/>
                </a:lnTo>
                <a:lnTo>
                  <a:pt x="0" y="244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163013" y="2873182"/>
            <a:ext cx="257661" cy="557106"/>
          </a:xfrm>
          <a:custGeom>
            <a:avLst/>
            <a:gdLst/>
            <a:ahLst/>
            <a:cxnLst/>
            <a:rect r="r" b="b" t="t" l="l"/>
            <a:pathLst>
              <a:path h="557106" w="257661">
                <a:moveTo>
                  <a:pt x="0" y="0"/>
                </a:moveTo>
                <a:lnTo>
                  <a:pt x="257661" y="0"/>
                </a:lnTo>
                <a:lnTo>
                  <a:pt x="257661" y="557106"/>
                </a:lnTo>
                <a:lnTo>
                  <a:pt x="0" y="5571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287240" y="5100870"/>
            <a:ext cx="244707" cy="244707"/>
          </a:xfrm>
          <a:custGeom>
            <a:avLst/>
            <a:gdLst/>
            <a:ahLst/>
            <a:cxnLst/>
            <a:rect r="r" b="b" t="t" l="l"/>
            <a:pathLst>
              <a:path h="244707" w="244707">
                <a:moveTo>
                  <a:pt x="0" y="0"/>
                </a:moveTo>
                <a:lnTo>
                  <a:pt x="244707" y="0"/>
                </a:lnTo>
                <a:lnTo>
                  <a:pt x="244707" y="244707"/>
                </a:lnTo>
                <a:lnTo>
                  <a:pt x="0" y="244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944913" y="5368699"/>
            <a:ext cx="244707" cy="244707"/>
          </a:xfrm>
          <a:custGeom>
            <a:avLst/>
            <a:gdLst/>
            <a:ahLst/>
            <a:cxnLst/>
            <a:rect r="r" b="b" t="t" l="l"/>
            <a:pathLst>
              <a:path h="244707" w="244707">
                <a:moveTo>
                  <a:pt x="0" y="0"/>
                </a:moveTo>
                <a:lnTo>
                  <a:pt x="244706" y="0"/>
                </a:lnTo>
                <a:lnTo>
                  <a:pt x="244706" y="244707"/>
                </a:lnTo>
                <a:lnTo>
                  <a:pt x="0" y="244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144000" y="3452172"/>
            <a:ext cx="257661" cy="557106"/>
          </a:xfrm>
          <a:custGeom>
            <a:avLst/>
            <a:gdLst/>
            <a:ahLst/>
            <a:cxnLst/>
            <a:rect r="r" b="b" t="t" l="l"/>
            <a:pathLst>
              <a:path h="557106" w="257661">
                <a:moveTo>
                  <a:pt x="0" y="0"/>
                </a:moveTo>
                <a:lnTo>
                  <a:pt x="257661" y="0"/>
                </a:lnTo>
                <a:lnTo>
                  <a:pt x="257661" y="557106"/>
                </a:lnTo>
                <a:lnTo>
                  <a:pt x="0" y="5571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554964" y="1892110"/>
            <a:ext cx="926816" cy="1273679"/>
          </a:xfrm>
          <a:custGeom>
            <a:avLst/>
            <a:gdLst/>
            <a:ahLst/>
            <a:cxnLst/>
            <a:rect r="r" b="b" t="t" l="l"/>
            <a:pathLst>
              <a:path h="1273679" w="926816">
                <a:moveTo>
                  <a:pt x="0" y="0"/>
                </a:moveTo>
                <a:lnTo>
                  <a:pt x="926816" y="0"/>
                </a:lnTo>
                <a:lnTo>
                  <a:pt x="926816" y="1273679"/>
                </a:lnTo>
                <a:lnTo>
                  <a:pt x="0" y="1273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sp>
        <p:nvSpPr>
          <p:cNvPr name="TextBox 21" id="21"/>
          <p:cNvSpPr txBox="true"/>
          <p:nvPr/>
        </p:nvSpPr>
        <p:spPr>
          <a:xfrm rot="-5400000">
            <a:off x="9463456" y="7165066"/>
            <a:ext cx="2135389" cy="31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1"/>
              </a:lnSpc>
            </a:pPr>
            <a:r>
              <a:rPr lang="en-US" sz="1800">
                <a:solidFill>
                  <a:srgbClr val="7D3066"/>
                </a:solidFill>
                <a:latin typeface="Lato 1"/>
                <a:ea typeface="Lato 1"/>
                <a:cs typeface="Lato 1"/>
                <a:sym typeface="Lato 1"/>
              </a:rPr>
              <a:t>Monroe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839811" y="4998968"/>
            <a:ext cx="1842819" cy="260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75"/>
              </a:lnSpc>
            </a:pPr>
            <a:r>
              <a:rPr lang="en-US" sz="1554">
                <a:solidFill>
                  <a:srgbClr val="7D3066"/>
                </a:solidFill>
                <a:latin typeface="Lato 1"/>
                <a:ea typeface="Lato 1"/>
                <a:cs typeface="Lato 1"/>
                <a:sym typeface="Lato 1"/>
              </a:rPr>
              <a:t>Apalachee Parkway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939146" y="4720632"/>
            <a:ext cx="1833251" cy="259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4"/>
              </a:lnSpc>
            </a:pPr>
            <a:r>
              <a:rPr lang="en-US" sz="1546">
                <a:solidFill>
                  <a:srgbClr val="7D3066"/>
                </a:solidFill>
                <a:latin typeface="Lato 1"/>
                <a:ea typeface="Lato 1"/>
                <a:cs typeface="Lato 1"/>
                <a:sym typeface="Lato 1"/>
              </a:rPr>
              <a:t>Pensacola Street</a:t>
            </a:r>
          </a:p>
        </p:txBody>
      </p:sp>
      <p:sp>
        <p:nvSpPr>
          <p:cNvPr name="TextBox 24" id="24"/>
          <p:cNvSpPr txBox="true"/>
          <p:nvPr/>
        </p:nvSpPr>
        <p:spPr>
          <a:xfrm rot="-5400000">
            <a:off x="6219212" y="2123430"/>
            <a:ext cx="1826308" cy="258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6"/>
              </a:lnSpc>
            </a:pPr>
            <a:r>
              <a:rPr lang="en-US" sz="1540">
                <a:solidFill>
                  <a:srgbClr val="7D3066"/>
                </a:solidFill>
                <a:latin typeface="Lato 1"/>
                <a:ea typeface="Lato 1"/>
                <a:cs typeface="Lato 1"/>
                <a:sym typeface="Lato 1"/>
              </a:rPr>
              <a:t>Macomb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531947" y="3028513"/>
            <a:ext cx="3232071" cy="5549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5"/>
              </a:lnSpc>
            </a:pPr>
            <a:r>
              <a:rPr lang="en-US" b="true" sz="1582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CHALLENGER LEARNING CENTER</a:t>
            </a:r>
          </a:p>
          <a:p>
            <a:pPr algn="ctr" marL="0" indent="0" lvl="0">
              <a:lnSpc>
                <a:spcPts val="2215"/>
              </a:lnSpc>
              <a:spcBef>
                <a:spcPct val="0"/>
              </a:spcBef>
            </a:pPr>
            <a:r>
              <a:rPr lang="en-US" b="true" sz="1582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imax theater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146653" y="3561301"/>
            <a:ext cx="2002659" cy="276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15"/>
              </a:lnSpc>
              <a:spcBef>
                <a:spcPct val="0"/>
              </a:spcBef>
            </a:pPr>
            <a:r>
              <a:rPr lang="en-US" sz="1582">
                <a:solidFill>
                  <a:srgbClr val="0C344C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200 s duval street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554964" y="3243849"/>
            <a:ext cx="926816" cy="298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4"/>
              </a:lnSpc>
              <a:spcBef>
                <a:spcPct val="0"/>
              </a:spcBef>
            </a:pPr>
            <a:r>
              <a:rPr lang="en-US" b="true" sz="1753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OFFICES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0131585" y="3452172"/>
            <a:ext cx="289089" cy="289089"/>
          </a:xfrm>
          <a:custGeom>
            <a:avLst/>
            <a:gdLst/>
            <a:ahLst/>
            <a:cxnLst/>
            <a:rect r="r" b="b" t="t" l="l"/>
            <a:pathLst>
              <a:path h="289089" w="289089">
                <a:moveTo>
                  <a:pt x="0" y="0"/>
                </a:moveTo>
                <a:lnTo>
                  <a:pt x="289089" y="0"/>
                </a:lnTo>
                <a:lnTo>
                  <a:pt x="289089" y="289089"/>
                </a:lnTo>
                <a:lnTo>
                  <a:pt x="0" y="2890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9984710" y="3863568"/>
            <a:ext cx="291419" cy="291419"/>
          </a:xfrm>
          <a:custGeom>
            <a:avLst/>
            <a:gdLst/>
            <a:ahLst/>
            <a:cxnLst/>
            <a:rect r="r" b="b" t="t" l="l"/>
            <a:pathLst>
              <a:path h="291419" w="291419">
                <a:moveTo>
                  <a:pt x="0" y="0"/>
                </a:moveTo>
                <a:lnTo>
                  <a:pt x="291419" y="0"/>
                </a:lnTo>
                <a:lnTo>
                  <a:pt x="291419" y="291419"/>
                </a:lnTo>
                <a:lnTo>
                  <a:pt x="0" y="2914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9626138" y="4151537"/>
            <a:ext cx="277350" cy="277350"/>
          </a:xfrm>
          <a:custGeom>
            <a:avLst/>
            <a:gdLst/>
            <a:ahLst/>
            <a:cxnLst/>
            <a:rect r="r" b="b" t="t" l="l"/>
            <a:pathLst>
              <a:path h="277350" w="277350">
                <a:moveTo>
                  <a:pt x="0" y="0"/>
                </a:moveTo>
                <a:lnTo>
                  <a:pt x="277351" y="0"/>
                </a:lnTo>
                <a:lnTo>
                  <a:pt x="277351" y="277350"/>
                </a:lnTo>
                <a:lnTo>
                  <a:pt x="0" y="2773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9845239" y="4098724"/>
            <a:ext cx="278942" cy="278942"/>
          </a:xfrm>
          <a:custGeom>
            <a:avLst/>
            <a:gdLst/>
            <a:ahLst/>
            <a:cxnLst/>
            <a:rect r="r" b="b" t="t" l="l"/>
            <a:pathLst>
              <a:path h="278942" w="278942">
                <a:moveTo>
                  <a:pt x="0" y="0"/>
                </a:moveTo>
                <a:lnTo>
                  <a:pt x="278942" y="0"/>
                </a:lnTo>
                <a:lnTo>
                  <a:pt x="278942" y="278943"/>
                </a:lnTo>
                <a:lnTo>
                  <a:pt x="0" y="27894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8820057" y="4457787"/>
            <a:ext cx="291419" cy="291419"/>
          </a:xfrm>
          <a:custGeom>
            <a:avLst/>
            <a:gdLst/>
            <a:ahLst/>
            <a:cxnLst/>
            <a:rect r="r" b="b" t="t" l="l"/>
            <a:pathLst>
              <a:path h="291419" w="291419">
                <a:moveTo>
                  <a:pt x="0" y="0"/>
                </a:moveTo>
                <a:lnTo>
                  <a:pt x="291420" y="0"/>
                </a:lnTo>
                <a:lnTo>
                  <a:pt x="291420" y="291420"/>
                </a:lnTo>
                <a:lnTo>
                  <a:pt x="0" y="2914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8967477" y="4154987"/>
            <a:ext cx="288000" cy="288000"/>
          </a:xfrm>
          <a:custGeom>
            <a:avLst/>
            <a:gdLst/>
            <a:ahLst/>
            <a:cxnLst/>
            <a:rect r="r" b="b" t="t" l="l"/>
            <a:pathLst>
              <a:path h="288000" w="288000">
                <a:moveTo>
                  <a:pt x="0" y="0"/>
                </a:moveTo>
                <a:lnTo>
                  <a:pt x="288000" y="0"/>
                </a:lnTo>
                <a:lnTo>
                  <a:pt x="288000" y="288000"/>
                </a:lnTo>
                <a:lnTo>
                  <a:pt x="0" y="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2003156" y="7222353"/>
            <a:ext cx="3092469" cy="520100"/>
            <a:chOff x="0" y="0"/>
            <a:chExt cx="814478" cy="136981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4478" cy="136981"/>
            </a:xfrm>
            <a:custGeom>
              <a:avLst/>
              <a:gdLst/>
              <a:ahLst/>
              <a:cxnLst/>
              <a:rect r="r" b="b" t="t" l="l"/>
              <a:pathLst>
                <a:path h="136981" w="814478">
                  <a:moveTo>
                    <a:pt x="68491" y="0"/>
                  </a:moveTo>
                  <a:lnTo>
                    <a:pt x="745987" y="0"/>
                  </a:lnTo>
                  <a:cubicBezTo>
                    <a:pt x="764152" y="0"/>
                    <a:pt x="781573" y="7216"/>
                    <a:pt x="794417" y="20060"/>
                  </a:cubicBezTo>
                  <a:cubicBezTo>
                    <a:pt x="807262" y="32905"/>
                    <a:pt x="814478" y="50326"/>
                    <a:pt x="814478" y="68491"/>
                  </a:cubicBezTo>
                  <a:lnTo>
                    <a:pt x="814478" y="68491"/>
                  </a:lnTo>
                  <a:cubicBezTo>
                    <a:pt x="814478" y="106317"/>
                    <a:pt x="783813" y="136981"/>
                    <a:pt x="745987" y="136981"/>
                  </a:cubicBezTo>
                  <a:lnTo>
                    <a:pt x="68491" y="136981"/>
                  </a:lnTo>
                  <a:cubicBezTo>
                    <a:pt x="30664" y="136981"/>
                    <a:pt x="0" y="106317"/>
                    <a:pt x="0" y="68491"/>
                  </a:cubicBezTo>
                  <a:lnTo>
                    <a:pt x="0" y="68491"/>
                  </a:lnTo>
                  <a:cubicBezTo>
                    <a:pt x="0" y="30664"/>
                    <a:pt x="30664" y="0"/>
                    <a:pt x="68491" y="0"/>
                  </a:cubicBezTo>
                  <a:close/>
                </a:path>
              </a:pathLst>
            </a:custGeom>
            <a:solidFill>
              <a:srgbClr val="2093FF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47625"/>
              <a:ext cx="814478" cy="184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2033084" y="7252281"/>
            <a:ext cx="460245" cy="460245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0">
            <a:off x="2003156" y="7222353"/>
            <a:ext cx="520100" cy="520100"/>
          </a:xfrm>
          <a:custGeom>
            <a:avLst/>
            <a:gdLst/>
            <a:ahLst/>
            <a:cxnLst/>
            <a:rect r="r" b="b" t="t" l="l"/>
            <a:pathLst>
              <a:path h="520100" w="520100">
                <a:moveTo>
                  <a:pt x="0" y="0"/>
                </a:moveTo>
                <a:lnTo>
                  <a:pt x="520101" y="0"/>
                </a:lnTo>
                <a:lnTo>
                  <a:pt x="520101" y="520101"/>
                </a:lnTo>
                <a:lnTo>
                  <a:pt x="0" y="520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2311666" y="7328693"/>
            <a:ext cx="1817031" cy="307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56"/>
              </a:lnSpc>
            </a:pPr>
            <a:r>
              <a:rPr lang="en-US" sz="2064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METRO DELI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4062551" y="7284966"/>
            <a:ext cx="940316" cy="368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5"/>
              </a:lnSpc>
            </a:pPr>
            <a:r>
              <a:rPr lang="en-US" sz="1263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104 </a:t>
            </a:r>
          </a:p>
          <a:p>
            <a:pPr algn="ctr">
              <a:lnSpc>
                <a:spcPts val="1465"/>
              </a:lnSpc>
            </a:pPr>
            <a:r>
              <a:rPr lang="en-US" sz="1263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N. MONROE</a:t>
            </a:r>
          </a:p>
        </p:txBody>
      </p:sp>
      <p:grpSp>
        <p:nvGrpSpPr>
          <p:cNvPr name="Group 43" id="43"/>
          <p:cNvGrpSpPr/>
          <p:nvPr/>
        </p:nvGrpSpPr>
        <p:grpSpPr>
          <a:xfrm rot="0">
            <a:off x="2003156" y="7883092"/>
            <a:ext cx="3092469" cy="520100"/>
            <a:chOff x="0" y="0"/>
            <a:chExt cx="814478" cy="136981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4478" cy="136981"/>
            </a:xfrm>
            <a:custGeom>
              <a:avLst/>
              <a:gdLst/>
              <a:ahLst/>
              <a:cxnLst/>
              <a:rect r="r" b="b" t="t" l="l"/>
              <a:pathLst>
                <a:path h="136981" w="814478">
                  <a:moveTo>
                    <a:pt x="68491" y="0"/>
                  </a:moveTo>
                  <a:lnTo>
                    <a:pt x="745987" y="0"/>
                  </a:lnTo>
                  <a:cubicBezTo>
                    <a:pt x="764152" y="0"/>
                    <a:pt x="781573" y="7216"/>
                    <a:pt x="794417" y="20060"/>
                  </a:cubicBezTo>
                  <a:cubicBezTo>
                    <a:pt x="807262" y="32905"/>
                    <a:pt x="814478" y="50326"/>
                    <a:pt x="814478" y="68491"/>
                  </a:cubicBezTo>
                  <a:lnTo>
                    <a:pt x="814478" y="68491"/>
                  </a:lnTo>
                  <a:cubicBezTo>
                    <a:pt x="814478" y="106317"/>
                    <a:pt x="783813" y="136981"/>
                    <a:pt x="745987" y="136981"/>
                  </a:cubicBezTo>
                  <a:lnTo>
                    <a:pt x="68491" y="136981"/>
                  </a:lnTo>
                  <a:cubicBezTo>
                    <a:pt x="30664" y="136981"/>
                    <a:pt x="0" y="106317"/>
                    <a:pt x="0" y="68491"/>
                  </a:cubicBezTo>
                  <a:lnTo>
                    <a:pt x="0" y="68491"/>
                  </a:lnTo>
                  <a:cubicBezTo>
                    <a:pt x="0" y="30664"/>
                    <a:pt x="30664" y="0"/>
                    <a:pt x="68491" y="0"/>
                  </a:cubicBezTo>
                  <a:close/>
                </a:path>
              </a:pathLst>
            </a:custGeom>
            <a:solidFill>
              <a:srgbClr val="2093FF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47625"/>
              <a:ext cx="814478" cy="184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2033084" y="7913019"/>
            <a:ext cx="460245" cy="460245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9" id="49"/>
          <p:cNvSpPr txBox="true"/>
          <p:nvPr/>
        </p:nvSpPr>
        <p:spPr>
          <a:xfrm rot="0">
            <a:off x="2311666" y="7989431"/>
            <a:ext cx="1817031" cy="307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56"/>
              </a:lnSpc>
            </a:pPr>
            <a:r>
              <a:rPr lang="en-US" sz="2064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GOODIES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4062551" y="7945705"/>
            <a:ext cx="940316" cy="368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5"/>
              </a:lnSpc>
            </a:pPr>
            <a:r>
              <a:rPr lang="en-US" sz="1263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116 </a:t>
            </a:r>
          </a:p>
          <a:p>
            <a:pPr algn="ctr">
              <a:lnSpc>
                <a:spcPts val="1465"/>
              </a:lnSpc>
            </a:pPr>
            <a:r>
              <a:rPr lang="en-US" sz="1263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E. COLLEGE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2003156" y="8546067"/>
            <a:ext cx="3092469" cy="520100"/>
            <a:chOff x="0" y="0"/>
            <a:chExt cx="814478" cy="136981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814478" cy="136981"/>
            </a:xfrm>
            <a:custGeom>
              <a:avLst/>
              <a:gdLst/>
              <a:ahLst/>
              <a:cxnLst/>
              <a:rect r="r" b="b" t="t" l="l"/>
              <a:pathLst>
                <a:path h="136981" w="814478">
                  <a:moveTo>
                    <a:pt x="68491" y="0"/>
                  </a:moveTo>
                  <a:lnTo>
                    <a:pt x="745987" y="0"/>
                  </a:lnTo>
                  <a:cubicBezTo>
                    <a:pt x="764152" y="0"/>
                    <a:pt x="781573" y="7216"/>
                    <a:pt x="794417" y="20060"/>
                  </a:cubicBezTo>
                  <a:cubicBezTo>
                    <a:pt x="807262" y="32905"/>
                    <a:pt x="814478" y="50326"/>
                    <a:pt x="814478" y="68491"/>
                  </a:cubicBezTo>
                  <a:lnTo>
                    <a:pt x="814478" y="68491"/>
                  </a:lnTo>
                  <a:cubicBezTo>
                    <a:pt x="814478" y="106317"/>
                    <a:pt x="783813" y="136981"/>
                    <a:pt x="745987" y="136981"/>
                  </a:cubicBezTo>
                  <a:lnTo>
                    <a:pt x="68491" y="136981"/>
                  </a:lnTo>
                  <a:cubicBezTo>
                    <a:pt x="30664" y="136981"/>
                    <a:pt x="0" y="106317"/>
                    <a:pt x="0" y="68491"/>
                  </a:cubicBezTo>
                  <a:lnTo>
                    <a:pt x="0" y="68491"/>
                  </a:lnTo>
                  <a:cubicBezTo>
                    <a:pt x="0" y="30664"/>
                    <a:pt x="30664" y="0"/>
                    <a:pt x="68491" y="0"/>
                  </a:cubicBezTo>
                  <a:close/>
                </a:path>
              </a:pathLst>
            </a:custGeom>
            <a:solidFill>
              <a:srgbClr val="2093FF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47625"/>
              <a:ext cx="814478" cy="184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2033084" y="8575995"/>
            <a:ext cx="460245" cy="460245"/>
            <a:chOff x="0" y="0"/>
            <a:chExt cx="812800" cy="81280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6" id="5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7" id="57"/>
          <p:cNvSpPr txBox="true"/>
          <p:nvPr/>
        </p:nvSpPr>
        <p:spPr>
          <a:xfrm rot="0">
            <a:off x="2404966" y="8682398"/>
            <a:ext cx="1817031" cy="22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2"/>
              </a:lnSpc>
            </a:pPr>
            <a:r>
              <a:rPr lang="en-US" sz="1464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HAYWARD HOUSE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4062551" y="8608681"/>
            <a:ext cx="940316" cy="368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5"/>
              </a:lnSpc>
            </a:pPr>
            <a:r>
              <a:rPr lang="en-US" sz="1263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228</a:t>
            </a:r>
          </a:p>
          <a:p>
            <a:pPr algn="ctr">
              <a:lnSpc>
                <a:spcPts val="1465"/>
              </a:lnSpc>
            </a:pPr>
            <a:r>
              <a:rPr lang="en-US" sz="1263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S. ADAMS</a:t>
            </a:r>
          </a:p>
        </p:txBody>
      </p:sp>
      <p:grpSp>
        <p:nvGrpSpPr>
          <p:cNvPr name="Group 59" id="59"/>
          <p:cNvGrpSpPr/>
          <p:nvPr/>
        </p:nvGrpSpPr>
        <p:grpSpPr>
          <a:xfrm rot="0">
            <a:off x="5401491" y="7222353"/>
            <a:ext cx="3092469" cy="520100"/>
            <a:chOff x="0" y="0"/>
            <a:chExt cx="814478" cy="136981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14478" cy="136981"/>
            </a:xfrm>
            <a:custGeom>
              <a:avLst/>
              <a:gdLst/>
              <a:ahLst/>
              <a:cxnLst/>
              <a:rect r="r" b="b" t="t" l="l"/>
              <a:pathLst>
                <a:path h="136981" w="814478">
                  <a:moveTo>
                    <a:pt x="68491" y="0"/>
                  </a:moveTo>
                  <a:lnTo>
                    <a:pt x="745987" y="0"/>
                  </a:lnTo>
                  <a:cubicBezTo>
                    <a:pt x="764152" y="0"/>
                    <a:pt x="781573" y="7216"/>
                    <a:pt x="794417" y="20060"/>
                  </a:cubicBezTo>
                  <a:cubicBezTo>
                    <a:pt x="807262" y="32905"/>
                    <a:pt x="814478" y="50326"/>
                    <a:pt x="814478" y="68491"/>
                  </a:cubicBezTo>
                  <a:lnTo>
                    <a:pt x="814478" y="68491"/>
                  </a:lnTo>
                  <a:cubicBezTo>
                    <a:pt x="814478" y="106317"/>
                    <a:pt x="783813" y="136981"/>
                    <a:pt x="745987" y="136981"/>
                  </a:cubicBezTo>
                  <a:lnTo>
                    <a:pt x="68491" y="136981"/>
                  </a:lnTo>
                  <a:cubicBezTo>
                    <a:pt x="30664" y="136981"/>
                    <a:pt x="0" y="106317"/>
                    <a:pt x="0" y="68491"/>
                  </a:cubicBezTo>
                  <a:lnTo>
                    <a:pt x="0" y="68491"/>
                  </a:lnTo>
                  <a:cubicBezTo>
                    <a:pt x="0" y="30664"/>
                    <a:pt x="30664" y="0"/>
                    <a:pt x="68491" y="0"/>
                  </a:cubicBezTo>
                  <a:close/>
                </a:path>
              </a:pathLst>
            </a:custGeom>
            <a:solidFill>
              <a:srgbClr val="2093FF"/>
            </a:solidFill>
          </p:spPr>
        </p:sp>
        <p:sp>
          <p:nvSpPr>
            <p:cNvPr name="TextBox 61" id="61"/>
            <p:cNvSpPr txBox="true"/>
            <p:nvPr/>
          </p:nvSpPr>
          <p:spPr>
            <a:xfrm>
              <a:off x="0" y="-47625"/>
              <a:ext cx="814478" cy="184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5431418" y="7252281"/>
            <a:ext cx="460245" cy="460245"/>
            <a:chOff x="0" y="0"/>
            <a:chExt cx="812800" cy="81280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4" id="6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5" id="65"/>
          <p:cNvSpPr txBox="true"/>
          <p:nvPr/>
        </p:nvSpPr>
        <p:spPr>
          <a:xfrm rot="0">
            <a:off x="5772397" y="7239558"/>
            <a:ext cx="1817031" cy="459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61"/>
              </a:lnSpc>
            </a:pPr>
            <a:r>
              <a:rPr lang="en-US" sz="1564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ASSEMBLY ON ADAMS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7460886" y="7284966"/>
            <a:ext cx="940316" cy="368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5"/>
              </a:lnSpc>
            </a:pPr>
            <a:r>
              <a:rPr lang="en-US" sz="1263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225 </a:t>
            </a:r>
          </a:p>
          <a:p>
            <a:pPr algn="ctr">
              <a:lnSpc>
                <a:spcPts val="1465"/>
              </a:lnSpc>
            </a:pPr>
            <a:r>
              <a:rPr lang="en-US" sz="1263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S. ADAMS</a:t>
            </a:r>
          </a:p>
        </p:txBody>
      </p:sp>
      <p:grpSp>
        <p:nvGrpSpPr>
          <p:cNvPr name="Group 67" id="67"/>
          <p:cNvGrpSpPr/>
          <p:nvPr/>
        </p:nvGrpSpPr>
        <p:grpSpPr>
          <a:xfrm rot="0">
            <a:off x="5401491" y="7883092"/>
            <a:ext cx="3092469" cy="520100"/>
            <a:chOff x="0" y="0"/>
            <a:chExt cx="814478" cy="136981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814478" cy="136981"/>
            </a:xfrm>
            <a:custGeom>
              <a:avLst/>
              <a:gdLst/>
              <a:ahLst/>
              <a:cxnLst/>
              <a:rect r="r" b="b" t="t" l="l"/>
              <a:pathLst>
                <a:path h="136981" w="814478">
                  <a:moveTo>
                    <a:pt x="68491" y="0"/>
                  </a:moveTo>
                  <a:lnTo>
                    <a:pt x="745987" y="0"/>
                  </a:lnTo>
                  <a:cubicBezTo>
                    <a:pt x="764152" y="0"/>
                    <a:pt x="781573" y="7216"/>
                    <a:pt x="794417" y="20060"/>
                  </a:cubicBezTo>
                  <a:cubicBezTo>
                    <a:pt x="807262" y="32905"/>
                    <a:pt x="814478" y="50326"/>
                    <a:pt x="814478" y="68491"/>
                  </a:cubicBezTo>
                  <a:lnTo>
                    <a:pt x="814478" y="68491"/>
                  </a:lnTo>
                  <a:cubicBezTo>
                    <a:pt x="814478" y="106317"/>
                    <a:pt x="783813" y="136981"/>
                    <a:pt x="745987" y="136981"/>
                  </a:cubicBezTo>
                  <a:lnTo>
                    <a:pt x="68491" y="136981"/>
                  </a:lnTo>
                  <a:cubicBezTo>
                    <a:pt x="30664" y="136981"/>
                    <a:pt x="0" y="106317"/>
                    <a:pt x="0" y="68491"/>
                  </a:cubicBezTo>
                  <a:lnTo>
                    <a:pt x="0" y="68491"/>
                  </a:lnTo>
                  <a:cubicBezTo>
                    <a:pt x="0" y="30664"/>
                    <a:pt x="30664" y="0"/>
                    <a:pt x="68491" y="0"/>
                  </a:cubicBezTo>
                  <a:close/>
                </a:path>
              </a:pathLst>
            </a:custGeom>
            <a:solidFill>
              <a:srgbClr val="2093FF"/>
            </a:solidFill>
          </p:spPr>
        </p:sp>
        <p:sp>
          <p:nvSpPr>
            <p:cNvPr name="TextBox 69" id="69"/>
            <p:cNvSpPr txBox="true"/>
            <p:nvPr/>
          </p:nvSpPr>
          <p:spPr>
            <a:xfrm>
              <a:off x="0" y="-47625"/>
              <a:ext cx="814478" cy="184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0" id="70"/>
          <p:cNvGrpSpPr/>
          <p:nvPr/>
        </p:nvGrpSpPr>
        <p:grpSpPr>
          <a:xfrm rot="0">
            <a:off x="5431418" y="7913019"/>
            <a:ext cx="460245" cy="460245"/>
            <a:chOff x="0" y="0"/>
            <a:chExt cx="812800" cy="812800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2" id="7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3" id="73"/>
          <p:cNvGrpSpPr/>
          <p:nvPr/>
        </p:nvGrpSpPr>
        <p:grpSpPr>
          <a:xfrm rot="0">
            <a:off x="5401491" y="8541359"/>
            <a:ext cx="3092469" cy="520100"/>
            <a:chOff x="0" y="0"/>
            <a:chExt cx="814478" cy="136981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814478" cy="136981"/>
            </a:xfrm>
            <a:custGeom>
              <a:avLst/>
              <a:gdLst/>
              <a:ahLst/>
              <a:cxnLst/>
              <a:rect r="r" b="b" t="t" l="l"/>
              <a:pathLst>
                <a:path h="136981" w="814478">
                  <a:moveTo>
                    <a:pt x="68491" y="0"/>
                  </a:moveTo>
                  <a:lnTo>
                    <a:pt x="745987" y="0"/>
                  </a:lnTo>
                  <a:cubicBezTo>
                    <a:pt x="764152" y="0"/>
                    <a:pt x="781573" y="7216"/>
                    <a:pt x="794417" y="20060"/>
                  </a:cubicBezTo>
                  <a:cubicBezTo>
                    <a:pt x="807262" y="32905"/>
                    <a:pt x="814478" y="50326"/>
                    <a:pt x="814478" y="68491"/>
                  </a:cubicBezTo>
                  <a:lnTo>
                    <a:pt x="814478" y="68491"/>
                  </a:lnTo>
                  <a:cubicBezTo>
                    <a:pt x="814478" y="106317"/>
                    <a:pt x="783813" y="136981"/>
                    <a:pt x="745987" y="136981"/>
                  </a:cubicBezTo>
                  <a:lnTo>
                    <a:pt x="68491" y="136981"/>
                  </a:lnTo>
                  <a:cubicBezTo>
                    <a:pt x="30664" y="136981"/>
                    <a:pt x="0" y="106317"/>
                    <a:pt x="0" y="68491"/>
                  </a:cubicBezTo>
                  <a:lnTo>
                    <a:pt x="0" y="68491"/>
                  </a:lnTo>
                  <a:cubicBezTo>
                    <a:pt x="0" y="30664"/>
                    <a:pt x="30664" y="0"/>
                    <a:pt x="68491" y="0"/>
                  </a:cubicBezTo>
                  <a:close/>
                </a:path>
              </a:pathLst>
            </a:custGeom>
            <a:solidFill>
              <a:srgbClr val="2093FF"/>
            </a:solidFill>
          </p:spPr>
        </p:sp>
        <p:sp>
          <p:nvSpPr>
            <p:cNvPr name="TextBox 75" id="75"/>
            <p:cNvSpPr txBox="true"/>
            <p:nvPr/>
          </p:nvSpPr>
          <p:spPr>
            <a:xfrm>
              <a:off x="0" y="-47625"/>
              <a:ext cx="814478" cy="184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6" id="76"/>
          <p:cNvGrpSpPr/>
          <p:nvPr/>
        </p:nvGrpSpPr>
        <p:grpSpPr>
          <a:xfrm rot="0">
            <a:off x="5431418" y="8571287"/>
            <a:ext cx="460245" cy="460245"/>
            <a:chOff x="0" y="0"/>
            <a:chExt cx="812800" cy="812800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8" id="7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9" id="79"/>
          <p:cNvSpPr txBox="true"/>
          <p:nvPr/>
        </p:nvSpPr>
        <p:spPr>
          <a:xfrm rot="0">
            <a:off x="5710000" y="8647699"/>
            <a:ext cx="1817031" cy="307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56"/>
              </a:lnSpc>
            </a:pPr>
            <a:r>
              <a:rPr lang="en-US" sz="2064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HARRY'S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7460886" y="8603972"/>
            <a:ext cx="940316" cy="368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5"/>
              </a:lnSpc>
            </a:pPr>
            <a:r>
              <a:rPr lang="en-US" sz="1263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301 </a:t>
            </a:r>
          </a:p>
          <a:p>
            <a:pPr algn="ctr">
              <a:lnSpc>
                <a:spcPts val="1465"/>
              </a:lnSpc>
            </a:pPr>
            <a:r>
              <a:rPr lang="en-US" sz="1263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S. BRONOUGH ST</a:t>
            </a:r>
          </a:p>
        </p:txBody>
      </p:sp>
      <p:sp>
        <p:nvSpPr>
          <p:cNvPr name="Freeform 81" id="81"/>
          <p:cNvSpPr/>
          <p:nvPr/>
        </p:nvSpPr>
        <p:spPr>
          <a:xfrm flipH="false" flipV="false" rot="0">
            <a:off x="2003156" y="7878900"/>
            <a:ext cx="524293" cy="524293"/>
          </a:xfrm>
          <a:custGeom>
            <a:avLst/>
            <a:gdLst/>
            <a:ahLst/>
            <a:cxnLst/>
            <a:rect r="r" b="b" t="t" l="l"/>
            <a:pathLst>
              <a:path h="524293" w="524293">
                <a:moveTo>
                  <a:pt x="0" y="0"/>
                </a:moveTo>
                <a:lnTo>
                  <a:pt x="524293" y="0"/>
                </a:lnTo>
                <a:lnTo>
                  <a:pt x="524293" y="524292"/>
                </a:lnTo>
                <a:lnTo>
                  <a:pt x="0" y="5242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2003156" y="8562479"/>
            <a:ext cx="498981" cy="498981"/>
          </a:xfrm>
          <a:custGeom>
            <a:avLst/>
            <a:gdLst/>
            <a:ahLst/>
            <a:cxnLst/>
            <a:rect r="r" b="b" t="t" l="l"/>
            <a:pathLst>
              <a:path h="498981" w="498981">
                <a:moveTo>
                  <a:pt x="0" y="0"/>
                </a:moveTo>
                <a:lnTo>
                  <a:pt x="498981" y="0"/>
                </a:lnTo>
                <a:lnTo>
                  <a:pt x="498981" y="498981"/>
                </a:lnTo>
                <a:lnTo>
                  <a:pt x="0" y="49898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5410619" y="7222353"/>
            <a:ext cx="501845" cy="501845"/>
          </a:xfrm>
          <a:custGeom>
            <a:avLst/>
            <a:gdLst/>
            <a:ahLst/>
            <a:cxnLst/>
            <a:rect r="r" b="b" t="t" l="l"/>
            <a:pathLst>
              <a:path h="501845" w="501845">
                <a:moveTo>
                  <a:pt x="0" y="0"/>
                </a:moveTo>
                <a:lnTo>
                  <a:pt x="501845" y="0"/>
                </a:lnTo>
                <a:lnTo>
                  <a:pt x="501845" y="501845"/>
                </a:lnTo>
                <a:lnTo>
                  <a:pt x="0" y="5018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5410619" y="7878900"/>
            <a:ext cx="524293" cy="524293"/>
          </a:xfrm>
          <a:custGeom>
            <a:avLst/>
            <a:gdLst/>
            <a:ahLst/>
            <a:cxnLst/>
            <a:rect r="r" b="b" t="t" l="l"/>
            <a:pathLst>
              <a:path h="524293" w="524293">
                <a:moveTo>
                  <a:pt x="0" y="0"/>
                </a:moveTo>
                <a:lnTo>
                  <a:pt x="524292" y="0"/>
                </a:lnTo>
                <a:lnTo>
                  <a:pt x="524292" y="524292"/>
                </a:lnTo>
                <a:lnTo>
                  <a:pt x="0" y="52429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5402471" y="8546067"/>
            <a:ext cx="518141" cy="518141"/>
          </a:xfrm>
          <a:custGeom>
            <a:avLst/>
            <a:gdLst/>
            <a:ahLst/>
            <a:cxnLst/>
            <a:rect r="r" b="b" t="t" l="l"/>
            <a:pathLst>
              <a:path h="518141" w="518141">
                <a:moveTo>
                  <a:pt x="0" y="0"/>
                </a:moveTo>
                <a:lnTo>
                  <a:pt x="518140" y="0"/>
                </a:lnTo>
                <a:lnTo>
                  <a:pt x="518140" y="518141"/>
                </a:lnTo>
                <a:lnTo>
                  <a:pt x="0" y="51814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6" id="86"/>
          <p:cNvSpPr txBox="true"/>
          <p:nvPr/>
        </p:nvSpPr>
        <p:spPr>
          <a:xfrm rot="0">
            <a:off x="7553644" y="7959964"/>
            <a:ext cx="940316" cy="368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5"/>
              </a:lnSpc>
            </a:pPr>
            <a:r>
              <a:rPr lang="en-US" sz="1263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300 </a:t>
            </a:r>
          </a:p>
          <a:p>
            <a:pPr algn="ctr">
              <a:lnSpc>
                <a:spcPts val="1465"/>
              </a:lnSpc>
            </a:pPr>
            <a:r>
              <a:rPr lang="en-US" sz="1263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S. DUVAL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5802758" y="8003690"/>
            <a:ext cx="1817031" cy="307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56"/>
              </a:lnSpc>
            </a:pPr>
            <a:r>
              <a:rPr lang="en-US" sz="2064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EGG EATERY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2301169" y="605538"/>
            <a:ext cx="8062376" cy="11300549"/>
            <a:chOff x="0" y="0"/>
            <a:chExt cx="8980418" cy="125873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80418" cy="12587314"/>
            </a:xfrm>
            <a:custGeom>
              <a:avLst/>
              <a:gdLst/>
              <a:ahLst/>
              <a:cxnLst/>
              <a:rect r="r" b="b" t="t" l="l"/>
              <a:pathLst>
                <a:path h="12587314" w="8980418">
                  <a:moveTo>
                    <a:pt x="8980418" y="12587314"/>
                  </a:moveTo>
                  <a:lnTo>
                    <a:pt x="0" y="12587314"/>
                  </a:lnTo>
                  <a:lnTo>
                    <a:pt x="0" y="0"/>
                  </a:lnTo>
                  <a:lnTo>
                    <a:pt x="8980418" y="12587314"/>
                  </a:lnTo>
                  <a:close/>
                </a:path>
              </a:pathLst>
            </a:custGeom>
            <a:solidFill>
              <a:srgbClr val="00263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3312427" y="-61612"/>
            <a:ext cx="12577967" cy="10348612"/>
            <a:chOff x="0" y="0"/>
            <a:chExt cx="6184570" cy="508839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34649" t="0" r="-75081" b="-6994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4945626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18110" y="8765225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331077" y="3710305"/>
            <a:ext cx="15001280" cy="4173249"/>
            <a:chOff x="0" y="0"/>
            <a:chExt cx="20001707" cy="556433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135738"/>
              <a:ext cx="717699" cy="740851"/>
            </a:xfrm>
            <a:custGeom>
              <a:avLst/>
              <a:gdLst/>
              <a:ahLst/>
              <a:cxnLst/>
              <a:rect r="r" b="b" t="t" l="l"/>
              <a:pathLst>
                <a:path h="740851" w="717699">
                  <a:moveTo>
                    <a:pt x="0" y="0"/>
                  </a:moveTo>
                  <a:lnTo>
                    <a:pt x="717699" y="0"/>
                  </a:lnTo>
                  <a:lnTo>
                    <a:pt x="717699" y="740850"/>
                  </a:lnTo>
                  <a:lnTo>
                    <a:pt x="0" y="7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1637066"/>
              <a:ext cx="717699" cy="740851"/>
            </a:xfrm>
            <a:custGeom>
              <a:avLst/>
              <a:gdLst/>
              <a:ahLst/>
              <a:cxnLst/>
              <a:rect r="r" b="b" t="t" l="l"/>
              <a:pathLst>
                <a:path h="740851" w="717699">
                  <a:moveTo>
                    <a:pt x="0" y="0"/>
                  </a:moveTo>
                  <a:lnTo>
                    <a:pt x="717699" y="0"/>
                  </a:lnTo>
                  <a:lnTo>
                    <a:pt x="717699" y="740851"/>
                  </a:lnTo>
                  <a:lnTo>
                    <a:pt x="0" y="740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199430"/>
              <a:ext cx="717699" cy="740851"/>
            </a:xfrm>
            <a:custGeom>
              <a:avLst/>
              <a:gdLst/>
              <a:ahLst/>
              <a:cxnLst/>
              <a:rect r="r" b="b" t="t" l="l"/>
              <a:pathLst>
                <a:path h="740851" w="717699">
                  <a:moveTo>
                    <a:pt x="0" y="0"/>
                  </a:moveTo>
                  <a:lnTo>
                    <a:pt x="717699" y="0"/>
                  </a:lnTo>
                  <a:lnTo>
                    <a:pt x="717699" y="740851"/>
                  </a:lnTo>
                  <a:lnTo>
                    <a:pt x="0" y="740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848598" y="1412560"/>
              <a:ext cx="19153108" cy="11171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976"/>
                </a:lnSpc>
              </a:pPr>
              <a:r>
                <a:rPr lang="en-US" sz="4983" spc="249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GREAT LEGISLATIVE MEETINGS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848598" y="-104775"/>
              <a:ext cx="18354417" cy="11171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976"/>
                </a:lnSpc>
              </a:pPr>
              <a:r>
                <a:rPr lang="en-US" sz="4983" spc="249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GETTING AROUND THE CAPITOL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861923" y="4447231"/>
              <a:ext cx="10050550" cy="11171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976"/>
                </a:lnSpc>
              </a:pPr>
              <a:r>
                <a:rPr lang="en-US" sz="4983" spc="249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WANT TO TESTIFY?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848598" y="2929895"/>
              <a:ext cx="17204531" cy="11171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976"/>
                </a:lnSpc>
              </a:pPr>
              <a:r>
                <a:rPr lang="en-US" sz="4983" spc="249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FINDING LEGISLATION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0" y="4687743"/>
              <a:ext cx="717699" cy="740851"/>
            </a:xfrm>
            <a:custGeom>
              <a:avLst/>
              <a:gdLst/>
              <a:ahLst/>
              <a:cxnLst/>
              <a:rect r="r" b="b" t="t" l="l"/>
              <a:pathLst>
                <a:path h="740851" w="717699">
                  <a:moveTo>
                    <a:pt x="0" y="0"/>
                  </a:moveTo>
                  <a:lnTo>
                    <a:pt x="717699" y="0"/>
                  </a:lnTo>
                  <a:lnTo>
                    <a:pt x="717699" y="740851"/>
                  </a:lnTo>
                  <a:lnTo>
                    <a:pt x="0" y="740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353616" y="1103600"/>
            <a:ext cx="13165660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MAKING THE MOST OF YOUR TRIP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5996" y="626622"/>
            <a:ext cx="13454159" cy="8631678"/>
          </a:xfrm>
          <a:custGeom>
            <a:avLst/>
            <a:gdLst/>
            <a:ahLst/>
            <a:cxnLst/>
            <a:rect r="r" b="b" t="t" l="l"/>
            <a:pathLst>
              <a:path h="8631678" w="13454159">
                <a:moveTo>
                  <a:pt x="0" y="0"/>
                </a:moveTo>
                <a:lnTo>
                  <a:pt x="13454159" y="0"/>
                </a:lnTo>
                <a:lnTo>
                  <a:pt x="13454159" y="8631678"/>
                </a:lnTo>
                <a:lnTo>
                  <a:pt x="0" y="8631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59" t="-368" r="-14088" b="-3747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2338033" y="4432964"/>
            <a:ext cx="11205460" cy="6303072"/>
            <a:chOff x="0" y="0"/>
            <a:chExt cx="6089457" cy="34253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29501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9645219">
            <a:off x="13773834" y="-291093"/>
            <a:ext cx="7812641" cy="6945866"/>
            <a:chOff x="0" y="0"/>
            <a:chExt cx="13424440" cy="119350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424440" cy="11935063"/>
            </a:xfrm>
            <a:custGeom>
              <a:avLst/>
              <a:gdLst/>
              <a:ahLst/>
              <a:cxnLst/>
              <a:rect r="r" b="b" t="t" l="l"/>
              <a:pathLst>
                <a:path h="11935063" w="13424440">
                  <a:moveTo>
                    <a:pt x="13424440" y="11935063"/>
                  </a:moveTo>
                  <a:lnTo>
                    <a:pt x="0" y="11935063"/>
                  </a:lnTo>
                  <a:lnTo>
                    <a:pt x="0" y="0"/>
                  </a:lnTo>
                  <a:lnTo>
                    <a:pt x="13424440" y="11935063"/>
                  </a:lnTo>
                  <a:close/>
                </a:path>
              </a:pathLst>
            </a:custGeom>
            <a:solidFill>
              <a:srgbClr val="ED6723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sp>
        <p:nvSpPr>
          <p:cNvPr name="TextBox 10" id="10"/>
          <p:cNvSpPr txBox="true"/>
          <p:nvPr/>
        </p:nvSpPr>
        <p:spPr>
          <a:xfrm rot="-5400000">
            <a:off x="-523249" y="3633753"/>
            <a:ext cx="2657361" cy="1598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979"/>
              </a:lnSpc>
              <a:spcBef>
                <a:spcPct val="0"/>
              </a:spcBef>
            </a:pPr>
            <a:r>
              <a:rPr lang="en-US" b="true" sz="14639" spc="278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GETTING</a:t>
            </a:r>
          </a:p>
        </p:txBody>
      </p:sp>
      <p:sp>
        <p:nvSpPr>
          <p:cNvPr name="TextBox 11" id="11"/>
          <p:cNvSpPr txBox="true"/>
          <p:nvPr/>
        </p:nvSpPr>
        <p:spPr>
          <a:xfrm rot="-5400000">
            <a:off x="463345" y="4143251"/>
            <a:ext cx="4004285" cy="1598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979"/>
              </a:lnSpc>
              <a:spcBef>
                <a:spcPct val="0"/>
              </a:spcBef>
            </a:pPr>
            <a:r>
              <a:rPr lang="en-US" b="true" sz="14639" spc="278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 AROUND THE</a:t>
            </a:r>
          </a:p>
        </p:txBody>
      </p:sp>
      <p:sp>
        <p:nvSpPr>
          <p:cNvPr name="TextBox 12" id="12"/>
          <p:cNvSpPr txBox="true"/>
          <p:nvPr/>
        </p:nvSpPr>
        <p:spPr>
          <a:xfrm rot="-5400000">
            <a:off x="2641665" y="5382379"/>
            <a:ext cx="2805820" cy="1598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979"/>
              </a:lnSpc>
              <a:spcBef>
                <a:spcPct val="0"/>
              </a:spcBef>
            </a:pPr>
            <a:r>
              <a:rPr lang="en-US" b="true" sz="14639" spc="278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CAPITOL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338033" y="4432964"/>
            <a:ext cx="11205460" cy="6303072"/>
            <a:chOff x="0" y="0"/>
            <a:chExt cx="6089457" cy="34253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9501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18119" y="8765225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5400000">
            <a:off x="-1771296" y="-318781"/>
            <a:ext cx="7812641" cy="6945866"/>
            <a:chOff x="0" y="0"/>
            <a:chExt cx="13424440" cy="119350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424440" cy="11935063"/>
            </a:xfrm>
            <a:custGeom>
              <a:avLst/>
              <a:gdLst/>
              <a:ahLst/>
              <a:cxnLst/>
              <a:rect r="r" b="b" t="t" l="l"/>
              <a:pathLst>
                <a:path h="11935063" w="13424440">
                  <a:moveTo>
                    <a:pt x="13424440" y="11935063"/>
                  </a:moveTo>
                  <a:lnTo>
                    <a:pt x="0" y="11935063"/>
                  </a:lnTo>
                  <a:lnTo>
                    <a:pt x="0" y="0"/>
                  </a:lnTo>
                  <a:lnTo>
                    <a:pt x="13424440" y="11935063"/>
                  </a:lnTo>
                  <a:close/>
                </a:path>
              </a:pathLst>
            </a:custGeom>
            <a:solidFill>
              <a:srgbClr val="2FA3DE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4733117" y="31093"/>
            <a:ext cx="12771634" cy="2855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9556"/>
              </a:lnSpc>
              <a:spcBef>
                <a:spcPct val="0"/>
              </a:spcBef>
            </a:pPr>
            <a:r>
              <a:rPr lang="en-US" b="true" sz="26075" spc="49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LEGISLATIVE MEETINGS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315634" y="3618003"/>
            <a:ext cx="538274" cy="555638"/>
          </a:xfrm>
          <a:custGeom>
            <a:avLst/>
            <a:gdLst/>
            <a:ahLst/>
            <a:cxnLst/>
            <a:rect r="r" b="b" t="t" l="l"/>
            <a:pathLst>
              <a:path h="555638" w="538274">
                <a:moveTo>
                  <a:pt x="0" y="0"/>
                </a:moveTo>
                <a:lnTo>
                  <a:pt x="538274" y="0"/>
                </a:lnTo>
                <a:lnTo>
                  <a:pt x="538274" y="555638"/>
                </a:lnTo>
                <a:lnTo>
                  <a:pt x="0" y="555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315634" y="5656839"/>
            <a:ext cx="538274" cy="555638"/>
          </a:xfrm>
          <a:custGeom>
            <a:avLst/>
            <a:gdLst/>
            <a:ahLst/>
            <a:cxnLst/>
            <a:rect r="r" b="b" t="t" l="l"/>
            <a:pathLst>
              <a:path h="555638" w="538274">
                <a:moveTo>
                  <a:pt x="0" y="0"/>
                </a:moveTo>
                <a:lnTo>
                  <a:pt x="538274" y="0"/>
                </a:lnTo>
                <a:lnTo>
                  <a:pt x="538274" y="555638"/>
                </a:lnTo>
                <a:lnTo>
                  <a:pt x="0" y="555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222543" y="5355284"/>
            <a:ext cx="12762313" cy="1044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81"/>
              </a:lnSpc>
            </a:pPr>
            <a:r>
              <a:rPr lang="en-US" b="true" sz="6129" spc="306">
                <a:solidFill>
                  <a:srgbClr val="222C6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You know where they live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265457" y="3316447"/>
            <a:ext cx="12762313" cy="1044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81"/>
              </a:lnSpc>
            </a:pPr>
            <a:r>
              <a:rPr lang="en-US" b="true" sz="6129" spc="306">
                <a:solidFill>
                  <a:srgbClr val="222C6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Know your #1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265457" y="6374576"/>
            <a:ext cx="12190734" cy="1055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909">
                <a:solidFill>
                  <a:srgbClr val="545454"/>
                </a:solidFill>
                <a:latin typeface="HK Grotesk"/>
                <a:ea typeface="HK Grotesk"/>
                <a:cs typeface="HK Grotesk"/>
                <a:sym typeface="HK Grotesk"/>
              </a:rPr>
              <a:t>Don't try to squeeze it all in!  It's a great excuse to invite them to lunch &amp; see them again!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265457" y="4298942"/>
            <a:ext cx="12993843" cy="541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909">
                <a:solidFill>
                  <a:srgbClr val="545454"/>
                </a:solidFill>
                <a:latin typeface="HK Grotesk"/>
                <a:ea typeface="HK Grotesk"/>
                <a:cs typeface="HK Grotesk"/>
                <a:sym typeface="HK Grotesk"/>
              </a:rPr>
              <a:t>AND be able to articulate it in under 60 seconds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8110" y="8603674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53616" y="1103600"/>
            <a:ext cx="7618170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FINDING A BILL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741906" y="3553459"/>
            <a:ext cx="1669765" cy="1669765"/>
          </a:xfrm>
          <a:custGeom>
            <a:avLst/>
            <a:gdLst/>
            <a:ahLst/>
            <a:cxnLst/>
            <a:rect r="r" b="b" t="t" l="l"/>
            <a:pathLst>
              <a:path h="1669765" w="1669765">
                <a:moveTo>
                  <a:pt x="0" y="0"/>
                </a:moveTo>
                <a:lnTo>
                  <a:pt x="1669765" y="0"/>
                </a:lnTo>
                <a:lnTo>
                  <a:pt x="1669765" y="1669765"/>
                </a:lnTo>
                <a:lnTo>
                  <a:pt x="0" y="1669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53616" y="3673270"/>
            <a:ext cx="1522513" cy="1522513"/>
          </a:xfrm>
          <a:custGeom>
            <a:avLst/>
            <a:gdLst/>
            <a:ahLst/>
            <a:cxnLst/>
            <a:rect r="r" b="b" t="t" l="l"/>
            <a:pathLst>
              <a:path h="1522513" w="1522513">
                <a:moveTo>
                  <a:pt x="0" y="0"/>
                </a:moveTo>
                <a:lnTo>
                  <a:pt x="1522513" y="0"/>
                </a:lnTo>
                <a:lnTo>
                  <a:pt x="1522513" y="1522513"/>
                </a:lnTo>
                <a:lnTo>
                  <a:pt x="0" y="1522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924437" y="3697366"/>
            <a:ext cx="4889485" cy="82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8"/>
              </a:lnSpc>
            </a:pPr>
            <a:r>
              <a:rPr lang="en-US" sz="4856" spc="242" b="true">
                <a:solidFill>
                  <a:srgbClr val="222C6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HOUSE BILL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924437" y="4350545"/>
            <a:ext cx="5406609" cy="622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2"/>
              </a:lnSpc>
            </a:pPr>
            <a:r>
              <a:rPr lang="en-US" sz="3601" spc="180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myfloridahouse.gov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82642" y="3697366"/>
            <a:ext cx="5669625" cy="82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8"/>
              </a:lnSpc>
            </a:pPr>
            <a:r>
              <a:rPr lang="en-US" sz="4856" spc="242" b="true">
                <a:solidFill>
                  <a:srgbClr val="222C6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SENATE BILL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482642" y="4343862"/>
            <a:ext cx="7637743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179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flsenate.gov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53616" y="5769184"/>
            <a:ext cx="14599006" cy="824137"/>
          </a:xfrm>
          <a:custGeom>
            <a:avLst/>
            <a:gdLst/>
            <a:ahLst/>
            <a:cxnLst/>
            <a:rect r="r" b="b" t="t" l="l"/>
            <a:pathLst>
              <a:path h="824137" w="14599006">
                <a:moveTo>
                  <a:pt x="0" y="0"/>
                </a:moveTo>
                <a:lnTo>
                  <a:pt x="14599005" y="0"/>
                </a:lnTo>
                <a:lnTo>
                  <a:pt x="14599005" y="824138"/>
                </a:lnTo>
                <a:lnTo>
                  <a:pt x="0" y="8241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028" t="-126383" r="-3737" b="-977814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53616" y="6772534"/>
            <a:ext cx="14599006" cy="1587599"/>
          </a:xfrm>
          <a:custGeom>
            <a:avLst/>
            <a:gdLst/>
            <a:ahLst/>
            <a:cxnLst/>
            <a:rect r="r" b="b" t="t" l="l"/>
            <a:pathLst>
              <a:path h="1587599" w="14599006">
                <a:moveTo>
                  <a:pt x="0" y="0"/>
                </a:moveTo>
                <a:lnTo>
                  <a:pt x="14599005" y="0"/>
                </a:lnTo>
                <a:lnTo>
                  <a:pt x="14599005" y="1587599"/>
                </a:lnTo>
                <a:lnTo>
                  <a:pt x="0" y="15875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173" t="-57761" r="-31247" b="-758476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3281473" y="5769184"/>
            <a:ext cx="6689755" cy="10446448"/>
            <a:chOff x="0" y="0"/>
            <a:chExt cx="557414" cy="87043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57414" cy="870436"/>
            </a:xfrm>
            <a:custGeom>
              <a:avLst/>
              <a:gdLst/>
              <a:ahLst/>
              <a:cxnLst/>
              <a:rect r="r" b="b" t="t" l="l"/>
              <a:pathLst>
                <a:path h="870436" w="557414">
                  <a:moveTo>
                    <a:pt x="203200" y="0"/>
                  </a:moveTo>
                  <a:lnTo>
                    <a:pt x="557414" y="0"/>
                  </a:lnTo>
                  <a:lnTo>
                    <a:pt x="354214" y="870436"/>
                  </a:lnTo>
                  <a:lnTo>
                    <a:pt x="0" y="8704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D6723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19050"/>
              <a:ext cx="354214" cy="851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5159939" y="0"/>
            <a:ext cx="6689755" cy="10446448"/>
            <a:chOff x="0" y="0"/>
            <a:chExt cx="557414" cy="87043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57414" cy="870436"/>
            </a:xfrm>
            <a:custGeom>
              <a:avLst/>
              <a:gdLst/>
              <a:ahLst/>
              <a:cxnLst/>
              <a:rect r="r" b="b" t="t" l="l"/>
              <a:pathLst>
                <a:path h="870436" w="557414">
                  <a:moveTo>
                    <a:pt x="203200" y="0"/>
                  </a:moveTo>
                  <a:lnTo>
                    <a:pt x="557414" y="0"/>
                  </a:lnTo>
                  <a:lnTo>
                    <a:pt x="354214" y="870436"/>
                  </a:lnTo>
                  <a:lnTo>
                    <a:pt x="0" y="8704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263A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19050"/>
              <a:ext cx="354214" cy="851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5642490" y="8820902"/>
            <a:ext cx="2397564" cy="1212754"/>
          </a:xfrm>
          <a:custGeom>
            <a:avLst/>
            <a:gdLst/>
            <a:ahLst/>
            <a:cxnLst/>
            <a:rect r="r" b="b" t="t" l="l"/>
            <a:pathLst>
              <a:path h="1212754" w="2397564">
                <a:moveTo>
                  <a:pt x="0" y="0"/>
                </a:moveTo>
                <a:lnTo>
                  <a:pt x="2397564" y="0"/>
                </a:lnTo>
                <a:lnTo>
                  <a:pt x="2397564" y="1212754"/>
                </a:lnTo>
                <a:lnTo>
                  <a:pt x="0" y="12127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674844" y="1843617"/>
            <a:ext cx="12807419" cy="7041540"/>
            <a:chOff x="0" y="0"/>
            <a:chExt cx="3373148" cy="18545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73148" cy="1854562"/>
            </a:xfrm>
            <a:custGeom>
              <a:avLst/>
              <a:gdLst/>
              <a:ahLst/>
              <a:cxnLst/>
              <a:rect r="r" b="b" t="t" l="l"/>
              <a:pathLst>
                <a:path h="1854562" w="3373148">
                  <a:moveTo>
                    <a:pt x="0" y="0"/>
                  </a:moveTo>
                  <a:lnTo>
                    <a:pt x="3373148" y="0"/>
                  </a:lnTo>
                  <a:lnTo>
                    <a:pt x="3373148" y="1854562"/>
                  </a:lnTo>
                  <a:lnTo>
                    <a:pt x="0" y="1854562"/>
                  </a:lnTo>
                  <a:close/>
                </a:path>
              </a:pathLst>
            </a:custGeom>
            <a:solidFill>
              <a:srgbClr val="A3D0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3373148" cy="1902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531469" y="1843617"/>
            <a:ext cx="12807419" cy="4221692"/>
            <a:chOff x="0" y="0"/>
            <a:chExt cx="3373148" cy="11118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73148" cy="1111886"/>
            </a:xfrm>
            <a:custGeom>
              <a:avLst/>
              <a:gdLst/>
              <a:ahLst/>
              <a:cxnLst/>
              <a:rect r="r" b="b" t="t" l="l"/>
              <a:pathLst>
                <a:path h="1111886" w="3373148">
                  <a:moveTo>
                    <a:pt x="0" y="0"/>
                  </a:moveTo>
                  <a:lnTo>
                    <a:pt x="3373148" y="0"/>
                  </a:lnTo>
                  <a:lnTo>
                    <a:pt x="3373148" y="1111886"/>
                  </a:lnTo>
                  <a:lnTo>
                    <a:pt x="0" y="1111886"/>
                  </a:lnTo>
                  <a:close/>
                </a:path>
              </a:pathLst>
            </a:custGeom>
            <a:solidFill>
              <a:srgbClr val="0C344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3373148" cy="11595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1843617"/>
            <a:ext cx="5951389" cy="8443383"/>
            <a:chOff x="0" y="0"/>
            <a:chExt cx="7935185" cy="11257844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28889" t="15858" r="4922" b="13526"/>
            <a:stretch>
              <a:fillRect/>
            </a:stretch>
          </p:blipFill>
          <p:spPr>
            <a:xfrm flipH="false" flipV="false">
              <a:off x="0" y="0"/>
              <a:ext cx="7935185" cy="11257844"/>
            </a:xfrm>
            <a:prstGeom prst="rect">
              <a:avLst/>
            </a:prstGeom>
          </p:spPr>
        </p:pic>
      </p:grpSp>
      <p:sp>
        <p:nvSpPr>
          <p:cNvPr name="Freeform 10" id="10"/>
          <p:cNvSpPr/>
          <p:nvPr/>
        </p:nvSpPr>
        <p:spPr>
          <a:xfrm flipH="false" flipV="false" rot="0">
            <a:off x="16805262" y="803243"/>
            <a:ext cx="393726" cy="393726"/>
          </a:xfrm>
          <a:custGeom>
            <a:avLst/>
            <a:gdLst/>
            <a:ahLst/>
            <a:cxnLst/>
            <a:rect r="r" b="b" t="t" l="l"/>
            <a:pathLst>
              <a:path h="393726" w="393726">
                <a:moveTo>
                  <a:pt x="0" y="0"/>
                </a:moveTo>
                <a:lnTo>
                  <a:pt x="393726" y="0"/>
                </a:lnTo>
                <a:lnTo>
                  <a:pt x="393726" y="393726"/>
                </a:lnTo>
                <a:lnTo>
                  <a:pt x="0" y="393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499182" y="2438381"/>
            <a:ext cx="11289084" cy="3042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808"/>
              </a:lnSpc>
              <a:spcBef>
                <a:spcPct val="0"/>
              </a:spcBef>
            </a:pPr>
            <a:r>
              <a:rPr lang="en-US" b="true" sz="27745" spc="527">
                <a:solidFill>
                  <a:srgbClr val="FFFFFF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MARCH 19, 2025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344978" y="400384"/>
            <a:ext cx="9348499" cy="1199445"/>
            <a:chOff x="0" y="0"/>
            <a:chExt cx="12464665" cy="15992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08615" cy="1599260"/>
            </a:xfrm>
            <a:custGeom>
              <a:avLst/>
              <a:gdLst/>
              <a:ahLst/>
              <a:cxnLst/>
              <a:rect r="r" b="b" t="t" l="l"/>
              <a:pathLst>
                <a:path h="1599260" w="2108615">
                  <a:moveTo>
                    <a:pt x="0" y="0"/>
                  </a:moveTo>
                  <a:lnTo>
                    <a:pt x="2108615" y="0"/>
                  </a:lnTo>
                  <a:lnTo>
                    <a:pt x="2108615" y="1599260"/>
                  </a:lnTo>
                  <a:lnTo>
                    <a:pt x="0" y="1599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391" r="-105964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2243772" y="922985"/>
              <a:ext cx="10220893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0C344C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PRE-LEGISLATIVE DAY WEBINAR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556303" y="9134475"/>
            <a:ext cx="557203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TERRY BURROUGHS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556303" y="9481304"/>
            <a:ext cx="557203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PRESIDENT, 2024-2025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556303" y="9742407"/>
            <a:ext cx="557203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OKEECHOBEE COUNTY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902085" y="7003393"/>
            <a:ext cx="7665670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CHALLENGER LEARNING CENTER</a:t>
            </a: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IMAX THEATER</a:t>
            </a: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200 SOUTH DUVAL STREET, TALLAHASSEE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589353" y="6139137"/>
            <a:ext cx="3043535" cy="3042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808"/>
              </a:lnSpc>
              <a:spcBef>
                <a:spcPct val="0"/>
              </a:spcBef>
            </a:pPr>
            <a:r>
              <a:rPr lang="en-US" b="true" sz="27745" spc="527">
                <a:solidFill>
                  <a:srgbClr val="FFFFFF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8AM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338033" y="4432964"/>
            <a:ext cx="11205460" cy="6303072"/>
            <a:chOff x="0" y="0"/>
            <a:chExt cx="6089457" cy="34253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9501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18119" y="8765225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9645219">
            <a:off x="13773834" y="-291093"/>
            <a:ext cx="7812641" cy="6945866"/>
            <a:chOff x="0" y="0"/>
            <a:chExt cx="13424440" cy="119350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424440" cy="11935063"/>
            </a:xfrm>
            <a:custGeom>
              <a:avLst/>
              <a:gdLst/>
              <a:ahLst/>
              <a:cxnLst/>
              <a:rect r="r" b="b" t="t" l="l"/>
              <a:pathLst>
                <a:path h="11935063" w="13424440">
                  <a:moveTo>
                    <a:pt x="13424440" y="11935063"/>
                  </a:moveTo>
                  <a:lnTo>
                    <a:pt x="0" y="11935063"/>
                  </a:lnTo>
                  <a:lnTo>
                    <a:pt x="0" y="0"/>
                  </a:lnTo>
                  <a:lnTo>
                    <a:pt x="13424440" y="11935063"/>
                  </a:lnTo>
                  <a:close/>
                </a:path>
              </a:pathLst>
            </a:custGeom>
            <a:solidFill>
              <a:srgbClr val="ED6723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353616" y="1103600"/>
            <a:ext cx="7618170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WANT TO TESTIFY?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8192628" y="3181840"/>
            <a:ext cx="8825491" cy="5937401"/>
            <a:chOff x="0" y="0"/>
            <a:chExt cx="11767321" cy="791653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1767321" cy="7916534"/>
              <a:chOff x="0" y="0"/>
              <a:chExt cx="2375051" cy="159783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375052" cy="1597830"/>
              </a:xfrm>
              <a:custGeom>
                <a:avLst/>
                <a:gdLst/>
                <a:ahLst/>
                <a:cxnLst/>
                <a:rect r="r" b="b" t="t" l="l"/>
                <a:pathLst>
                  <a:path h="1597830" w="2375052">
                    <a:moveTo>
                      <a:pt x="43784" y="0"/>
                    </a:moveTo>
                    <a:lnTo>
                      <a:pt x="2331267" y="0"/>
                    </a:lnTo>
                    <a:cubicBezTo>
                      <a:pt x="2355449" y="0"/>
                      <a:pt x="2375052" y="19603"/>
                      <a:pt x="2375052" y="43784"/>
                    </a:cubicBezTo>
                    <a:lnTo>
                      <a:pt x="2375052" y="1554045"/>
                    </a:lnTo>
                    <a:cubicBezTo>
                      <a:pt x="2375052" y="1565658"/>
                      <a:pt x="2370439" y="1576794"/>
                      <a:pt x="2362227" y="1585006"/>
                    </a:cubicBezTo>
                    <a:cubicBezTo>
                      <a:pt x="2354016" y="1593217"/>
                      <a:pt x="2342879" y="1597830"/>
                      <a:pt x="2331267" y="1597830"/>
                    </a:cubicBezTo>
                    <a:lnTo>
                      <a:pt x="43784" y="1597830"/>
                    </a:lnTo>
                    <a:cubicBezTo>
                      <a:pt x="32172" y="1597830"/>
                      <a:pt x="21035" y="1593217"/>
                      <a:pt x="12824" y="1585006"/>
                    </a:cubicBezTo>
                    <a:cubicBezTo>
                      <a:pt x="4613" y="1576794"/>
                      <a:pt x="0" y="1565658"/>
                      <a:pt x="0" y="1554045"/>
                    </a:cubicBezTo>
                    <a:lnTo>
                      <a:pt x="0" y="43784"/>
                    </a:lnTo>
                    <a:cubicBezTo>
                      <a:pt x="0" y="32172"/>
                      <a:pt x="4613" y="21035"/>
                      <a:pt x="12824" y="12824"/>
                    </a:cubicBezTo>
                    <a:cubicBezTo>
                      <a:pt x="21035" y="4613"/>
                      <a:pt x="32172" y="0"/>
                      <a:pt x="43784" y="0"/>
                    </a:cubicBezTo>
                    <a:close/>
                  </a:path>
                </a:pathLst>
              </a:custGeom>
              <a:solidFill>
                <a:srgbClr val="2FA3DE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2375051" cy="164545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269724" y="334159"/>
              <a:ext cx="11227873" cy="7248216"/>
            </a:xfrm>
            <a:custGeom>
              <a:avLst/>
              <a:gdLst/>
              <a:ahLst/>
              <a:cxnLst/>
              <a:rect r="r" b="b" t="t" l="l"/>
              <a:pathLst>
                <a:path h="7248216" w="11227873">
                  <a:moveTo>
                    <a:pt x="0" y="0"/>
                  </a:moveTo>
                  <a:lnTo>
                    <a:pt x="11227873" y="0"/>
                  </a:lnTo>
                  <a:lnTo>
                    <a:pt x="11227873" y="7248216"/>
                  </a:lnTo>
                  <a:lnTo>
                    <a:pt x="0" y="7248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2616774" y="4499639"/>
            <a:ext cx="5091852" cy="2814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2"/>
              </a:lnSpc>
            </a:pPr>
            <a:r>
              <a:rPr lang="en-US" b="true" sz="5249">
                <a:solidFill>
                  <a:srgbClr val="ED6723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Located in the back of (every) committee room!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722486" cy="10287000"/>
          </a:xfrm>
          <a:custGeom>
            <a:avLst/>
            <a:gdLst/>
            <a:ahLst/>
            <a:cxnLst/>
            <a:rect r="r" b="b" t="t" l="l"/>
            <a:pathLst>
              <a:path h="10287000" w="17722486">
                <a:moveTo>
                  <a:pt x="0" y="0"/>
                </a:moveTo>
                <a:lnTo>
                  <a:pt x="17722486" y="0"/>
                </a:lnTo>
                <a:lnTo>
                  <a:pt x="177224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7175" t="-209896" r="-284432" b="-2541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281473" y="5769184"/>
            <a:ext cx="6689755" cy="10446448"/>
            <a:chOff x="0" y="0"/>
            <a:chExt cx="557414" cy="8704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57414" cy="870436"/>
            </a:xfrm>
            <a:custGeom>
              <a:avLst/>
              <a:gdLst/>
              <a:ahLst/>
              <a:cxnLst/>
              <a:rect r="r" b="b" t="t" l="l"/>
              <a:pathLst>
                <a:path h="870436" w="557414">
                  <a:moveTo>
                    <a:pt x="203200" y="0"/>
                  </a:moveTo>
                  <a:lnTo>
                    <a:pt x="557414" y="0"/>
                  </a:lnTo>
                  <a:lnTo>
                    <a:pt x="354214" y="870436"/>
                  </a:lnTo>
                  <a:lnTo>
                    <a:pt x="0" y="8704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FA3D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19050"/>
              <a:ext cx="354214" cy="851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159939" y="0"/>
            <a:ext cx="6689755" cy="10446448"/>
            <a:chOff x="0" y="0"/>
            <a:chExt cx="557414" cy="8704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57414" cy="870436"/>
            </a:xfrm>
            <a:custGeom>
              <a:avLst/>
              <a:gdLst/>
              <a:ahLst/>
              <a:cxnLst/>
              <a:rect r="r" b="b" t="t" l="l"/>
              <a:pathLst>
                <a:path h="870436" w="557414">
                  <a:moveTo>
                    <a:pt x="203200" y="0"/>
                  </a:moveTo>
                  <a:lnTo>
                    <a:pt x="557414" y="0"/>
                  </a:lnTo>
                  <a:lnTo>
                    <a:pt x="354214" y="870436"/>
                  </a:lnTo>
                  <a:lnTo>
                    <a:pt x="0" y="8704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971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19050"/>
              <a:ext cx="354214" cy="851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642490" y="8820902"/>
            <a:ext cx="2397564" cy="1212754"/>
          </a:xfrm>
          <a:custGeom>
            <a:avLst/>
            <a:gdLst/>
            <a:ahLst/>
            <a:cxnLst/>
            <a:rect r="r" b="b" t="t" l="l"/>
            <a:pathLst>
              <a:path h="1212754" w="2397564">
                <a:moveTo>
                  <a:pt x="0" y="0"/>
                </a:moveTo>
                <a:lnTo>
                  <a:pt x="2397564" y="0"/>
                </a:lnTo>
                <a:lnTo>
                  <a:pt x="2397564" y="1212754"/>
                </a:lnTo>
                <a:lnTo>
                  <a:pt x="0" y="121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18110" y="8603674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53616" y="1103600"/>
            <a:ext cx="10976467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RECEPTION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5400000">
            <a:off x="9286811" y="4660068"/>
            <a:ext cx="1184519" cy="966863"/>
          </a:xfrm>
          <a:custGeom>
            <a:avLst/>
            <a:gdLst/>
            <a:ahLst/>
            <a:cxnLst/>
            <a:rect r="r" b="b" t="t" l="l"/>
            <a:pathLst>
              <a:path h="966863" w="1184519">
                <a:moveTo>
                  <a:pt x="0" y="0"/>
                </a:moveTo>
                <a:lnTo>
                  <a:pt x="1184519" y="0"/>
                </a:lnTo>
                <a:lnTo>
                  <a:pt x="1184519" y="966864"/>
                </a:lnTo>
                <a:lnTo>
                  <a:pt x="0" y="9668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144000" y="4428887"/>
            <a:ext cx="244707" cy="244707"/>
          </a:xfrm>
          <a:custGeom>
            <a:avLst/>
            <a:gdLst/>
            <a:ahLst/>
            <a:cxnLst/>
            <a:rect r="r" b="b" t="t" l="l"/>
            <a:pathLst>
              <a:path h="244707" w="244707">
                <a:moveTo>
                  <a:pt x="0" y="0"/>
                </a:moveTo>
                <a:lnTo>
                  <a:pt x="244707" y="0"/>
                </a:lnTo>
                <a:lnTo>
                  <a:pt x="244707" y="244707"/>
                </a:lnTo>
                <a:lnTo>
                  <a:pt x="0" y="244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689254" y="5613406"/>
            <a:ext cx="244707" cy="244707"/>
          </a:xfrm>
          <a:custGeom>
            <a:avLst/>
            <a:gdLst/>
            <a:ahLst/>
            <a:cxnLst/>
            <a:rect r="r" b="b" t="t" l="l"/>
            <a:pathLst>
              <a:path h="244707" w="244707">
                <a:moveTo>
                  <a:pt x="0" y="0"/>
                </a:moveTo>
                <a:lnTo>
                  <a:pt x="244707" y="0"/>
                </a:lnTo>
                <a:lnTo>
                  <a:pt x="244707" y="244707"/>
                </a:lnTo>
                <a:lnTo>
                  <a:pt x="0" y="244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163013" y="2873182"/>
            <a:ext cx="257661" cy="557106"/>
          </a:xfrm>
          <a:custGeom>
            <a:avLst/>
            <a:gdLst/>
            <a:ahLst/>
            <a:cxnLst/>
            <a:rect r="r" b="b" t="t" l="l"/>
            <a:pathLst>
              <a:path h="557106" w="257661">
                <a:moveTo>
                  <a:pt x="0" y="0"/>
                </a:moveTo>
                <a:lnTo>
                  <a:pt x="257661" y="0"/>
                </a:lnTo>
                <a:lnTo>
                  <a:pt x="257661" y="557106"/>
                </a:lnTo>
                <a:lnTo>
                  <a:pt x="0" y="5571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287240" y="5100870"/>
            <a:ext cx="244707" cy="244707"/>
          </a:xfrm>
          <a:custGeom>
            <a:avLst/>
            <a:gdLst/>
            <a:ahLst/>
            <a:cxnLst/>
            <a:rect r="r" b="b" t="t" l="l"/>
            <a:pathLst>
              <a:path h="244707" w="244707">
                <a:moveTo>
                  <a:pt x="0" y="0"/>
                </a:moveTo>
                <a:lnTo>
                  <a:pt x="244707" y="0"/>
                </a:lnTo>
                <a:lnTo>
                  <a:pt x="244707" y="244707"/>
                </a:lnTo>
                <a:lnTo>
                  <a:pt x="0" y="244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944913" y="5368699"/>
            <a:ext cx="244707" cy="244707"/>
          </a:xfrm>
          <a:custGeom>
            <a:avLst/>
            <a:gdLst/>
            <a:ahLst/>
            <a:cxnLst/>
            <a:rect r="r" b="b" t="t" l="l"/>
            <a:pathLst>
              <a:path h="244707" w="244707">
                <a:moveTo>
                  <a:pt x="0" y="0"/>
                </a:moveTo>
                <a:lnTo>
                  <a:pt x="244706" y="0"/>
                </a:lnTo>
                <a:lnTo>
                  <a:pt x="244706" y="244707"/>
                </a:lnTo>
                <a:lnTo>
                  <a:pt x="0" y="244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144000" y="3452172"/>
            <a:ext cx="257661" cy="557106"/>
          </a:xfrm>
          <a:custGeom>
            <a:avLst/>
            <a:gdLst/>
            <a:ahLst/>
            <a:cxnLst/>
            <a:rect r="r" b="b" t="t" l="l"/>
            <a:pathLst>
              <a:path h="557106" w="257661">
                <a:moveTo>
                  <a:pt x="0" y="0"/>
                </a:moveTo>
                <a:lnTo>
                  <a:pt x="257661" y="0"/>
                </a:lnTo>
                <a:lnTo>
                  <a:pt x="257661" y="557106"/>
                </a:lnTo>
                <a:lnTo>
                  <a:pt x="0" y="5571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554964" y="1892110"/>
            <a:ext cx="926816" cy="1273679"/>
          </a:xfrm>
          <a:custGeom>
            <a:avLst/>
            <a:gdLst/>
            <a:ahLst/>
            <a:cxnLst/>
            <a:rect r="r" b="b" t="t" l="l"/>
            <a:pathLst>
              <a:path h="1273679" w="926816">
                <a:moveTo>
                  <a:pt x="0" y="0"/>
                </a:moveTo>
                <a:lnTo>
                  <a:pt x="926816" y="0"/>
                </a:lnTo>
                <a:lnTo>
                  <a:pt x="926816" y="1273679"/>
                </a:lnTo>
                <a:lnTo>
                  <a:pt x="0" y="1273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9628977">
            <a:off x="10019182" y="3425136"/>
            <a:ext cx="257661" cy="557106"/>
          </a:xfrm>
          <a:custGeom>
            <a:avLst/>
            <a:gdLst/>
            <a:ahLst/>
            <a:cxnLst/>
            <a:rect r="r" b="b" t="t" l="l"/>
            <a:pathLst>
              <a:path h="557106" w="257661">
                <a:moveTo>
                  <a:pt x="0" y="0"/>
                </a:moveTo>
                <a:lnTo>
                  <a:pt x="257661" y="0"/>
                </a:lnTo>
                <a:lnTo>
                  <a:pt x="257661" y="557106"/>
                </a:lnTo>
                <a:lnTo>
                  <a:pt x="0" y="5571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458669" y="3398101"/>
            <a:ext cx="5490475" cy="4961213"/>
            <a:chOff x="0" y="0"/>
            <a:chExt cx="7320633" cy="661495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308498" cy="6614951"/>
            </a:xfrm>
            <a:custGeom>
              <a:avLst/>
              <a:gdLst/>
              <a:ahLst/>
              <a:cxnLst/>
              <a:rect r="r" b="b" t="t" l="l"/>
              <a:pathLst>
                <a:path h="6614951" w="5308498">
                  <a:moveTo>
                    <a:pt x="0" y="0"/>
                  </a:moveTo>
                  <a:lnTo>
                    <a:pt x="5308498" y="0"/>
                  </a:lnTo>
                  <a:lnTo>
                    <a:pt x="5308498" y="6614951"/>
                  </a:lnTo>
                  <a:lnTo>
                    <a:pt x="0" y="6614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454409" y="427637"/>
              <a:ext cx="6866224" cy="5372821"/>
            </a:xfrm>
            <a:custGeom>
              <a:avLst/>
              <a:gdLst/>
              <a:ahLst/>
              <a:cxnLst/>
              <a:rect r="r" b="b" t="t" l="l"/>
              <a:pathLst>
                <a:path h="5372821" w="6866224">
                  <a:moveTo>
                    <a:pt x="0" y="0"/>
                  </a:moveTo>
                  <a:lnTo>
                    <a:pt x="6866224" y="0"/>
                  </a:lnTo>
                  <a:lnTo>
                    <a:pt x="6866224" y="5372820"/>
                  </a:lnTo>
                  <a:lnTo>
                    <a:pt x="0" y="5372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05825" y="1443327"/>
              <a:ext cx="4357130" cy="4357130"/>
            </a:xfrm>
            <a:custGeom>
              <a:avLst/>
              <a:gdLst/>
              <a:ahLst/>
              <a:cxnLst/>
              <a:rect r="r" b="b" t="t" l="l"/>
              <a:pathLst>
                <a:path h="4357130" w="4357130">
                  <a:moveTo>
                    <a:pt x="0" y="0"/>
                  </a:moveTo>
                  <a:lnTo>
                    <a:pt x="4357130" y="0"/>
                  </a:lnTo>
                  <a:lnTo>
                    <a:pt x="4357130" y="4357130"/>
                  </a:lnTo>
                  <a:lnTo>
                    <a:pt x="0" y="4357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2927372" y="137820"/>
              <a:ext cx="4052160" cy="9847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40"/>
                </a:lnSpc>
                <a:spcBef>
                  <a:spcPct val="0"/>
                </a:spcBef>
              </a:pPr>
            </a:p>
            <a:p>
              <a:pPr algn="ctr">
                <a:lnSpc>
                  <a:spcPts val="3040"/>
                </a:lnSpc>
                <a:spcBef>
                  <a:spcPct val="0"/>
                </a:spcBef>
              </a:pPr>
              <a:r>
                <a:rPr lang="en-US" b="true" sz="2171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17th floor of DoubleTree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sp>
        <p:nvSpPr>
          <p:cNvPr name="TextBox 27" id="27"/>
          <p:cNvSpPr txBox="true"/>
          <p:nvPr/>
        </p:nvSpPr>
        <p:spPr>
          <a:xfrm rot="-5400000">
            <a:off x="9463456" y="7165066"/>
            <a:ext cx="2135389" cy="31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1"/>
              </a:lnSpc>
            </a:pPr>
            <a:r>
              <a:rPr lang="en-US" sz="1800">
                <a:solidFill>
                  <a:srgbClr val="7D3066"/>
                </a:solidFill>
                <a:latin typeface="Lato 1"/>
                <a:ea typeface="Lato 1"/>
                <a:cs typeface="Lato 1"/>
                <a:sym typeface="Lato 1"/>
              </a:rPr>
              <a:t>Monroe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374209" y="4951343"/>
            <a:ext cx="1842819" cy="260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75"/>
              </a:lnSpc>
            </a:pPr>
            <a:r>
              <a:rPr lang="en-US" sz="1554">
                <a:solidFill>
                  <a:srgbClr val="7D3066"/>
                </a:solidFill>
                <a:latin typeface="Lato 1"/>
                <a:ea typeface="Lato 1"/>
                <a:cs typeface="Lato 1"/>
                <a:sym typeface="Lato 1"/>
              </a:rPr>
              <a:t>Apalachee Parkway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272994" y="4712719"/>
            <a:ext cx="1833251" cy="259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4"/>
              </a:lnSpc>
            </a:pPr>
            <a:r>
              <a:rPr lang="en-US" sz="1546">
                <a:solidFill>
                  <a:srgbClr val="7D3066"/>
                </a:solidFill>
                <a:latin typeface="Lato 1"/>
                <a:ea typeface="Lato 1"/>
                <a:cs typeface="Lato 1"/>
                <a:sym typeface="Lato 1"/>
              </a:rPr>
              <a:t>Pensacola Street</a:t>
            </a:r>
          </a:p>
        </p:txBody>
      </p:sp>
      <p:sp>
        <p:nvSpPr>
          <p:cNvPr name="TextBox 30" id="30"/>
          <p:cNvSpPr txBox="true"/>
          <p:nvPr/>
        </p:nvSpPr>
        <p:spPr>
          <a:xfrm rot="-5400000">
            <a:off x="6219212" y="2123430"/>
            <a:ext cx="1826308" cy="258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6"/>
              </a:lnSpc>
            </a:pPr>
            <a:r>
              <a:rPr lang="en-US" sz="1540">
                <a:solidFill>
                  <a:srgbClr val="7D3066"/>
                </a:solidFill>
                <a:latin typeface="Lato 1"/>
                <a:ea typeface="Lato 1"/>
                <a:cs typeface="Lato 1"/>
                <a:sym typeface="Lato 1"/>
              </a:rPr>
              <a:t>Macomb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531947" y="3028513"/>
            <a:ext cx="3232071" cy="5549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5"/>
              </a:lnSpc>
            </a:pPr>
            <a:r>
              <a:rPr lang="en-US" b="true" sz="1582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CHALLENGER LEARNING CENTER</a:t>
            </a:r>
          </a:p>
          <a:p>
            <a:pPr algn="ctr" marL="0" indent="0" lvl="0">
              <a:lnSpc>
                <a:spcPts val="2215"/>
              </a:lnSpc>
              <a:spcBef>
                <a:spcPct val="0"/>
              </a:spcBef>
            </a:pPr>
            <a:r>
              <a:rPr lang="en-US" b="true" sz="1582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imax theater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146653" y="3561301"/>
            <a:ext cx="2002659" cy="276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15"/>
              </a:lnSpc>
              <a:spcBef>
                <a:spcPct val="0"/>
              </a:spcBef>
            </a:pPr>
            <a:r>
              <a:rPr lang="en-US" sz="1582">
                <a:solidFill>
                  <a:srgbClr val="0C344C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200 s duval street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554964" y="3243849"/>
            <a:ext cx="926816" cy="298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4"/>
              </a:lnSpc>
              <a:spcBef>
                <a:spcPct val="0"/>
              </a:spcBef>
            </a:pPr>
            <a:r>
              <a:rPr lang="en-US" b="true" sz="1753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OFFICES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11839811" y="4502671"/>
            <a:ext cx="1616035" cy="477246"/>
            <a:chOff x="0" y="0"/>
            <a:chExt cx="2154714" cy="636329"/>
          </a:xfrm>
        </p:grpSpPr>
        <p:sp>
          <p:nvSpPr>
            <p:cNvPr name="TextBox 35" id="35"/>
            <p:cNvSpPr txBox="true"/>
            <p:nvPr/>
          </p:nvSpPr>
          <p:spPr>
            <a:xfrm rot="0">
              <a:off x="0" y="-38100"/>
              <a:ext cx="2154714" cy="3558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215"/>
                </a:lnSpc>
                <a:spcBef>
                  <a:spcPct val="0"/>
                </a:spcBef>
              </a:pPr>
              <a:r>
                <a:rPr lang="en-US" b="true" sz="1582">
                  <a:solidFill>
                    <a:srgbClr val="0C344C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EVE ON ADAMS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16769" y="280457"/>
              <a:ext cx="2121176" cy="3558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215"/>
                </a:lnSpc>
                <a:spcBef>
                  <a:spcPct val="0"/>
                </a:spcBef>
              </a:pPr>
              <a:r>
                <a:rPr lang="en-US" sz="1582">
                  <a:solidFill>
                    <a:srgbClr val="0C344C"/>
                  </a:solidFill>
                  <a:latin typeface="HK Grotesk Light"/>
                  <a:ea typeface="HK Grotesk Light"/>
                  <a:cs typeface="HK Grotesk Light"/>
                  <a:sym typeface="HK Grotesk Light"/>
                </a:rPr>
                <a:t>101 S Adams St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0314463" y="3464206"/>
            <a:ext cx="4295030" cy="1121885"/>
            <a:chOff x="0" y="0"/>
            <a:chExt cx="5726706" cy="1495847"/>
          </a:xfrm>
        </p:grpSpPr>
        <p:sp>
          <p:nvSpPr>
            <p:cNvPr name="TextBox 38" id="38"/>
            <p:cNvSpPr txBox="true"/>
            <p:nvPr/>
          </p:nvSpPr>
          <p:spPr>
            <a:xfrm rot="0">
              <a:off x="0" y="304800"/>
              <a:ext cx="5726706" cy="11827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494"/>
                </a:lnSpc>
                <a:spcBef>
                  <a:spcPct val="0"/>
                </a:spcBef>
              </a:pPr>
              <a:r>
                <a:rPr lang="en-US" sz="7326" spc="139">
                  <a:solidFill>
                    <a:srgbClr val="FFFCFD"/>
                  </a:solidFill>
                  <a:latin typeface="Playlist Script"/>
                  <a:ea typeface="Playlist Script"/>
                  <a:cs typeface="Playlist Script"/>
                  <a:sym typeface="Playlist Script"/>
                </a:rPr>
                <a:t>Reception!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0" y="313098"/>
              <a:ext cx="5726706" cy="11827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494"/>
                </a:lnSpc>
                <a:spcBef>
                  <a:spcPct val="0"/>
                </a:spcBef>
              </a:pPr>
              <a:r>
                <a:rPr lang="en-US" sz="7326" spc="139">
                  <a:solidFill>
                    <a:srgbClr val="ED6723"/>
                  </a:solidFill>
                  <a:latin typeface="Playlist Script"/>
                  <a:ea typeface="Playlist Script"/>
                  <a:cs typeface="Playlist Script"/>
                  <a:sym typeface="Playlist Script"/>
                </a:rPr>
                <a:t>Reception!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338033" y="4432964"/>
            <a:ext cx="11205460" cy="6303072"/>
            <a:chOff x="0" y="0"/>
            <a:chExt cx="6089457" cy="34253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9501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18119" y="8765225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9645219">
            <a:off x="13773834" y="-291093"/>
            <a:ext cx="7812641" cy="6945866"/>
            <a:chOff x="0" y="0"/>
            <a:chExt cx="13424440" cy="119350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424440" cy="11935063"/>
            </a:xfrm>
            <a:custGeom>
              <a:avLst/>
              <a:gdLst/>
              <a:ahLst/>
              <a:cxnLst/>
              <a:rect r="r" b="b" t="t" l="l"/>
              <a:pathLst>
                <a:path h="11935063" w="13424440">
                  <a:moveTo>
                    <a:pt x="13424440" y="11935063"/>
                  </a:moveTo>
                  <a:lnTo>
                    <a:pt x="0" y="11935063"/>
                  </a:lnTo>
                  <a:lnTo>
                    <a:pt x="0" y="0"/>
                  </a:lnTo>
                  <a:lnTo>
                    <a:pt x="13424440" y="11935063"/>
                  </a:lnTo>
                  <a:close/>
                </a:path>
              </a:pathLst>
            </a:custGeom>
            <a:solidFill>
              <a:srgbClr val="ED6723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676400" y="7828022"/>
            <a:ext cx="5650629" cy="1384404"/>
          </a:xfrm>
          <a:custGeom>
            <a:avLst/>
            <a:gdLst/>
            <a:ahLst/>
            <a:cxnLst/>
            <a:rect r="r" b="b" t="t" l="l"/>
            <a:pathLst>
              <a:path h="1384404" w="5650629">
                <a:moveTo>
                  <a:pt x="0" y="0"/>
                </a:moveTo>
                <a:lnTo>
                  <a:pt x="5650630" y="0"/>
                </a:lnTo>
                <a:lnTo>
                  <a:pt x="5650630" y="1384404"/>
                </a:lnTo>
                <a:lnTo>
                  <a:pt x="0" y="1384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784373">
            <a:off x="12909154" y="2349893"/>
            <a:ext cx="2539327" cy="2539327"/>
            <a:chOff x="0" y="0"/>
            <a:chExt cx="3385770" cy="338577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385770" cy="3385770"/>
            </a:xfrm>
            <a:custGeom>
              <a:avLst/>
              <a:gdLst/>
              <a:ahLst/>
              <a:cxnLst/>
              <a:rect r="r" b="b" t="t" l="l"/>
              <a:pathLst>
                <a:path h="3385770" w="3385770">
                  <a:moveTo>
                    <a:pt x="0" y="0"/>
                  </a:moveTo>
                  <a:lnTo>
                    <a:pt x="3385770" y="0"/>
                  </a:lnTo>
                  <a:lnTo>
                    <a:pt x="3385770" y="3385770"/>
                  </a:lnTo>
                  <a:lnTo>
                    <a:pt x="0" y="3385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54442" y="521158"/>
              <a:ext cx="2076886" cy="2343453"/>
            </a:xfrm>
            <a:custGeom>
              <a:avLst/>
              <a:gdLst/>
              <a:ahLst/>
              <a:cxnLst/>
              <a:rect r="r" b="b" t="t" l="l"/>
              <a:pathLst>
                <a:path h="2343453" w="2076886">
                  <a:moveTo>
                    <a:pt x="0" y="0"/>
                  </a:moveTo>
                  <a:lnTo>
                    <a:pt x="2076886" y="0"/>
                  </a:lnTo>
                  <a:lnTo>
                    <a:pt x="2076886" y="2343453"/>
                  </a:lnTo>
                  <a:lnTo>
                    <a:pt x="0" y="2343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-328268">
              <a:off x="1290520" y="1224881"/>
              <a:ext cx="1194713" cy="6154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02"/>
                </a:lnSpc>
              </a:pPr>
              <a:r>
                <a:rPr lang="en-US" sz="2787">
                  <a:solidFill>
                    <a:srgbClr val="FFFFFF"/>
                  </a:solidFill>
                  <a:latin typeface="Brendon"/>
                  <a:ea typeface="Brendon"/>
                  <a:cs typeface="Brendon"/>
                  <a:sym typeface="Brendon"/>
                </a:rPr>
                <a:t>LUNCH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-210977">
              <a:off x="1690284" y="2002983"/>
              <a:ext cx="803528" cy="612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13"/>
                </a:lnSpc>
              </a:pPr>
              <a:r>
                <a:rPr lang="en-US" sz="1366">
                  <a:solidFill>
                    <a:srgbClr val="FFFFFF"/>
                  </a:solidFill>
                  <a:latin typeface="Brendon"/>
                  <a:ea typeface="Brendon"/>
                  <a:cs typeface="Brendon"/>
                  <a:sym typeface="Brendon"/>
                </a:rPr>
                <a:t>Provided </a:t>
              </a:r>
            </a:p>
            <a:p>
              <a:pPr algn="ctr">
                <a:lnSpc>
                  <a:spcPts val="1913"/>
                </a:lnSpc>
              </a:pPr>
              <a:r>
                <a:rPr lang="en-US" sz="1366">
                  <a:solidFill>
                    <a:srgbClr val="FFFFFF"/>
                  </a:solidFill>
                  <a:latin typeface="Brendon"/>
                  <a:ea typeface="Brendon"/>
                  <a:cs typeface="Brendon"/>
                  <a:sym typeface="Brendon"/>
                </a:rPr>
                <a:t>both days!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353616" y="1103600"/>
            <a:ext cx="7618170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BEFORE YOU LEAVE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53616" y="4499188"/>
            <a:ext cx="16934384" cy="1877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Attend the two-day growth management/environment CCC class which includes a  field trip to Tall Timbers research station and land conservancy (3/20) and in class growth management workshop (3/21). There is an additional registration fee of $125 for these sessions.  Attendees will earn 6 hours of core credit and six hours of elective credits for the CCC / CGE programs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53616" y="4012143"/>
            <a:ext cx="12093201" cy="47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 b="true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2025 Growth Management Workshop / Environmental Field Trip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53616" y="3525098"/>
            <a:ext cx="11301259" cy="47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 i="true">
                <a:solidFill>
                  <a:srgbClr val="000000"/>
                </a:solidFill>
                <a:latin typeface="HK Grotesk Italics"/>
                <a:ea typeface="HK Grotesk Italics"/>
                <a:cs typeface="HK Grotesk Italics"/>
                <a:sym typeface="HK Grotesk Italics"/>
              </a:rPr>
              <a:t>March 20-21, 2025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843050" y="6386408"/>
            <a:ext cx="16637767" cy="47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 by attending both days. Please note that CCC participation requires that two classes be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800104" y="6863457"/>
            <a:ext cx="16637767" cy="47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taken in-person. Accordingly, ICG encourages participants take advantage of this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661291" y="7350502"/>
            <a:ext cx="16637767" cy="47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rPr>
              <a:t>opportunity.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2301169" y="605538"/>
            <a:ext cx="8062376" cy="11300549"/>
            <a:chOff x="0" y="0"/>
            <a:chExt cx="8980418" cy="125873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80418" cy="12587314"/>
            </a:xfrm>
            <a:custGeom>
              <a:avLst/>
              <a:gdLst/>
              <a:ahLst/>
              <a:cxnLst/>
              <a:rect r="r" b="b" t="t" l="l"/>
              <a:pathLst>
                <a:path h="12587314" w="8980418">
                  <a:moveTo>
                    <a:pt x="8980418" y="12587314"/>
                  </a:moveTo>
                  <a:lnTo>
                    <a:pt x="0" y="12587314"/>
                  </a:lnTo>
                  <a:lnTo>
                    <a:pt x="0" y="0"/>
                  </a:lnTo>
                  <a:lnTo>
                    <a:pt x="8980418" y="12587314"/>
                  </a:lnTo>
                  <a:close/>
                </a:path>
              </a:pathLst>
            </a:custGeom>
            <a:solidFill>
              <a:srgbClr val="00263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3971973" y="-274134"/>
            <a:ext cx="12577967" cy="10348612"/>
            <a:chOff x="0" y="0"/>
            <a:chExt cx="6184570" cy="508839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41812" t="-14908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4945626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18110" y="8765225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18110" y="3965084"/>
            <a:ext cx="538274" cy="555638"/>
          </a:xfrm>
          <a:custGeom>
            <a:avLst/>
            <a:gdLst/>
            <a:ahLst/>
            <a:cxnLst/>
            <a:rect r="r" b="b" t="t" l="l"/>
            <a:pathLst>
              <a:path h="555638" w="538274">
                <a:moveTo>
                  <a:pt x="0" y="0"/>
                </a:moveTo>
                <a:lnTo>
                  <a:pt x="538274" y="0"/>
                </a:lnTo>
                <a:lnTo>
                  <a:pt x="538274" y="555638"/>
                </a:lnTo>
                <a:lnTo>
                  <a:pt x="0" y="555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18110" y="7396238"/>
            <a:ext cx="538274" cy="555638"/>
          </a:xfrm>
          <a:custGeom>
            <a:avLst/>
            <a:gdLst/>
            <a:ahLst/>
            <a:cxnLst/>
            <a:rect r="r" b="b" t="t" l="l"/>
            <a:pathLst>
              <a:path h="555638" w="538274">
                <a:moveTo>
                  <a:pt x="0" y="0"/>
                </a:moveTo>
                <a:lnTo>
                  <a:pt x="538274" y="0"/>
                </a:lnTo>
                <a:lnTo>
                  <a:pt x="538274" y="555638"/>
                </a:lnTo>
                <a:lnTo>
                  <a:pt x="0" y="555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18110" y="5680661"/>
            <a:ext cx="538274" cy="555638"/>
          </a:xfrm>
          <a:custGeom>
            <a:avLst/>
            <a:gdLst/>
            <a:ahLst/>
            <a:cxnLst/>
            <a:rect r="r" b="b" t="t" l="l"/>
            <a:pathLst>
              <a:path h="555638" w="538274">
                <a:moveTo>
                  <a:pt x="0" y="0"/>
                </a:moveTo>
                <a:lnTo>
                  <a:pt x="538274" y="0"/>
                </a:lnTo>
                <a:lnTo>
                  <a:pt x="538274" y="555638"/>
                </a:lnTo>
                <a:lnTo>
                  <a:pt x="0" y="555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53616" y="1103600"/>
            <a:ext cx="13165660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WHEN YOU GET HOME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71130" y="3758506"/>
            <a:ext cx="6424240" cy="864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76"/>
              </a:lnSpc>
            </a:pPr>
            <a:r>
              <a:rPr lang="en-US" sz="4983" spc="249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SEND A THANK YOU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71130" y="5474083"/>
            <a:ext cx="12058724" cy="864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76"/>
              </a:lnSpc>
            </a:pPr>
            <a:r>
              <a:rPr lang="en-US" sz="4983" spc="249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SHARE YOUR TRIP W/ CONSTITUENTS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71130" y="7189659"/>
            <a:ext cx="9587359" cy="864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76"/>
              </a:lnSpc>
            </a:pPr>
            <a:r>
              <a:rPr lang="en-US" sz="4983" spc="249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MAINTAIN THE RELATIONSHIP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338033" y="4432964"/>
            <a:ext cx="11205460" cy="6303072"/>
            <a:chOff x="0" y="0"/>
            <a:chExt cx="6089457" cy="34253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9501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18119" y="8765225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5400000">
            <a:off x="-1771296" y="-318781"/>
            <a:ext cx="7812641" cy="6945866"/>
            <a:chOff x="0" y="0"/>
            <a:chExt cx="13424440" cy="119350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424440" cy="11935063"/>
            </a:xfrm>
            <a:custGeom>
              <a:avLst/>
              <a:gdLst/>
              <a:ahLst/>
              <a:cxnLst/>
              <a:rect r="r" b="b" t="t" l="l"/>
              <a:pathLst>
                <a:path h="11935063" w="13424440">
                  <a:moveTo>
                    <a:pt x="13424440" y="11935063"/>
                  </a:moveTo>
                  <a:lnTo>
                    <a:pt x="0" y="11935063"/>
                  </a:lnTo>
                  <a:lnTo>
                    <a:pt x="0" y="0"/>
                  </a:lnTo>
                  <a:lnTo>
                    <a:pt x="13424440" y="11935063"/>
                  </a:lnTo>
                  <a:close/>
                </a:path>
              </a:pathLst>
            </a:custGeom>
            <a:solidFill>
              <a:srgbClr val="2FA3DE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4659697" y="67267"/>
            <a:ext cx="5417402" cy="2852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556"/>
              </a:lnSpc>
              <a:spcBef>
                <a:spcPct val="0"/>
              </a:spcBef>
            </a:pPr>
            <a:r>
              <a:rPr lang="en-US" b="true" sz="26075" spc="49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SHARE IT!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3947389" y="4871076"/>
            <a:ext cx="6842018" cy="3173063"/>
            <a:chOff x="0" y="0"/>
            <a:chExt cx="9122690" cy="423075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32135" cy="2732135"/>
            </a:xfrm>
            <a:custGeom>
              <a:avLst/>
              <a:gdLst/>
              <a:ahLst/>
              <a:cxnLst/>
              <a:rect r="r" b="b" t="t" l="l"/>
              <a:pathLst>
                <a:path h="2732135" w="2732135">
                  <a:moveTo>
                    <a:pt x="0" y="0"/>
                  </a:moveTo>
                  <a:lnTo>
                    <a:pt x="2732135" y="0"/>
                  </a:lnTo>
                  <a:lnTo>
                    <a:pt x="2732135" y="2732135"/>
                  </a:lnTo>
                  <a:lnTo>
                    <a:pt x="0" y="2732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195277" y="0"/>
              <a:ext cx="2732135" cy="2732135"/>
            </a:xfrm>
            <a:custGeom>
              <a:avLst/>
              <a:gdLst/>
              <a:ahLst/>
              <a:cxnLst/>
              <a:rect r="r" b="b" t="t" l="l"/>
              <a:pathLst>
                <a:path h="2732135" w="2732135">
                  <a:moveTo>
                    <a:pt x="0" y="0"/>
                  </a:moveTo>
                  <a:lnTo>
                    <a:pt x="2732136" y="0"/>
                  </a:lnTo>
                  <a:lnTo>
                    <a:pt x="2732136" y="2732135"/>
                  </a:lnTo>
                  <a:lnTo>
                    <a:pt x="0" y="2732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6390555" y="0"/>
              <a:ext cx="2732135" cy="2732135"/>
            </a:xfrm>
            <a:custGeom>
              <a:avLst/>
              <a:gdLst/>
              <a:ahLst/>
              <a:cxnLst/>
              <a:rect r="r" b="b" t="t" l="l"/>
              <a:pathLst>
                <a:path h="2732135" w="2732135">
                  <a:moveTo>
                    <a:pt x="0" y="0"/>
                  </a:moveTo>
                  <a:lnTo>
                    <a:pt x="2732135" y="0"/>
                  </a:lnTo>
                  <a:lnTo>
                    <a:pt x="2732135" y="2732135"/>
                  </a:lnTo>
                  <a:lnTo>
                    <a:pt x="0" y="2732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0" y="2371214"/>
              <a:ext cx="9122690" cy="18595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723"/>
                </a:lnSpc>
              </a:pPr>
              <a:r>
                <a:rPr lang="en-US" sz="8373" spc="418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@flcounties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992054" y="3465787"/>
            <a:ext cx="4752689" cy="1185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67"/>
              </a:lnSpc>
            </a:pPr>
            <a:r>
              <a:rPr lang="en-US" sz="6905" spc="345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And tag us!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0789407" y="332831"/>
            <a:ext cx="6320602" cy="9603634"/>
          </a:xfrm>
          <a:custGeom>
            <a:avLst/>
            <a:gdLst/>
            <a:ahLst/>
            <a:cxnLst/>
            <a:rect r="r" b="b" t="t" l="l"/>
            <a:pathLst>
              <a:path h="9603634" w="6320602">
                <a:moveTo>
                  <a:pt x="0" y="0"/>
                </a:moveTo>
                <a:lnTo>
                  <a:pt x="6320602" y="0"/>
                </a:lnTo>
                <a:lnTo>
                  <a:pt x="6320602" y="9603633"/>
                </a:lnTo>
                <a:lnTo>
                  <a:pt x="0" y="960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1056" t="-22119" r="-76298" b="-12535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60384" y="0"/>
            <a:ext cx="18608767" cy="2170915"/>
          </a:xfrm>
          <a:prstGeom prst="rect">
            <a:avLst/>
          </a:prstGeom>
          <a:solidFill>
            <a:srgbClr val="00263A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5663182" y="0"/>
            <a:ext cx="3555546" cy="10693173"/>
            <a:chOff x="0" y="0"/>
            <a:chExt cx="936440" cy="281630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36440" cy="2816309"/>
            </a:xfrm>
            <a:custGeom>
              <a:avLst/>
              <a:gdLst/>
              <a:ahLst/>
              <a:cxnLst/>
              <a:rect r="r" b="b" t="t" l="l"/>
              <a:pathLst>
                <a:path h="2816309" w="936440">
                  <a:moveTo>
                    <a:pt x="203200" y="0"/>
                  </a:moveTo>
                  <a:lnTo>
                    <a:pt x="936440" y="0"/>
                  </a:lnTo>
                  <a:lnTo>
                    <a:pt x="733240" y="2816309"/>
                  </a:lnTo>
                  <a:lnTo>
                    <a:pt x="0" y="281630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D672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19050"/>
              <a:ext cx="733240" cy="27972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60615" y="9007053"/>
            <a:ext cx="1891752" cy="956900"/>
          </a:xfrm>
          <a:custGeom>
            <a:avLst/>
            <a:gdLst/>
            <a:ahLst/>
            <a:cxnLst/>
            <a:rect r="r" b="b" t="t" l="l"/>
            <a:pathLst>
              <a:path h="956900" w="1891752">
                <a:moveTo>
                  <a:pt x="0" y="0"/>
                </a:moveTo>
                <a:lnTo>
                  <a:pt x="1891752" y="0"/>
                </a:lnTo>
                <a:lnTo>
                  <a:pt x="1891752" y="956900"/>
                </a:lnTo>
                <a:lnTo>
                  <a:pt x="0" y="956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660931" y="8756754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4" y="0"/>
                </a:lnTo>
                <a:lnTo>
                  <a:pt x="973264" y="1309253"/>
                </a:lnTo>
                <a:lnTo>
                  <a:pt x="0" y="1309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08258" y="4028524"/>
            <a:ext cx="15000081" cy="3959443"/>
            <a:chOff x="0" y="0"/>
            <a:chExt cx="20000108" cy="5279258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603595" y="0"/>
              <a:ext cx="3817516" cy="3817501"/>
              <a:chOff x="0" y="0"/>
              <a:chExt cx="6350000" cy="634997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94" t="-22327" r="-16962" b="-53558"/>
                </a:stretch>
              </a:blip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398689" y="4819513"/>
              <a:ext cx="4227329" cy="4597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13"/>
                </a:lnSpc>
              </a:pPr>
              <a:r>
                <a:rPr lang="en-US" sz="2081" spc="104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(850) 294-9295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4371418"/>
              <a:ext cx="5024707" cy="4597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13"/>
                </a:lnSpc>
              </a:pPr>
              <a:r>
                <a:rPr lang="en-US" sz="2081" spc="104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gdelegal@fl-counties.com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398689" y="3897597"/>
              <a:ext cx="4227329" cy="4927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22"/>
                </a:lnSpc>
              </a:pPr>
              <a:r>
                <a:rPr lang="en-US" b="true" sz="2230" spc="111">
                  <a:solidFill>
                    <a:srgbClr val="222C69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GINGER DELEGAL</a:t>
              </a:r>
            </a:p>
          </p:txBody>
        </p:sp>
        <p:grpSp>
          <p:nvGrpSpPr>
            <p:cNvPr name="Group 14" id="14"/>
            <p:cNvGrpSpPr/>
            <p:nvPr/>
          </p:nvGrpSpPr>
          <p:grpSpPr>
            <a:xfrm rot="0">
              <a:off x="5534588" y="0"/>
              <a:ext cx="3845177" cy="3845161"/>
              <a:chOff x="0" y="0"/>
              <a:chExt cx="6350000" cy="6349975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0961" t="-8424" r="0" b="-55710"/>
                </a:stretch>
              </a:blipFill>
            </p:spPr>
          </p:sp>
        </p:grpSp>
        <p:sp>
          <p:nvSpPr>
            <p:cNvPr name="TextBox 16" id="16"/>
            <p:cNvSpPr txBox="true"/>
            <p:nvPr/>
          </p:nvSpPr>
          <p:spPr>
            <a:xfrm rot="0">
              <a:off x="5351311" y="3897597"/>
              <a:ext cx="4211729" cy="493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1"/>
                </a:lnSpc>
              </a:pPr>
              <a:r>
                <a:rPr lang="en-US" b="true" sz="2222" spc="111">
                  <a:solidFill>
                    <a:srgbClr val="222C69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DAVIN SUGGS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5083437" y="4346917"/>
              <a:ext cx="4747479" cy="4600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02"/>
                </a:lnSpc>
              </a:pPr>
              <a:r>
                <a:rPr lang="en-US" sz="2073" spc="103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dsuggs@fl-counties.com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5351311" y="4770606"/>
              <a:ext cx="4211729" cy="4600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02"/>
                </a:lnSpc>
              </a:pPr>
              <a:r>
                <a:rPr lang="en-US" sz="2073" spc="103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(850) 320-2635</a:t>
              </a:r>
            </a:p>
          </p:txBody>
        </p:sp>
        <p:grpSp>
          <p:nvGrpSpPr>
            <p:cNvPr name="Group 19" id="19"/>
            <p:cNvGrpSpPr/>
            <p:nvPr/>
          </p:nvGrpSpPr>
          <p:grpSpPr>
            <a:xfrm rot="0">
              <a:off x="10493241" y="0"/>
              <a:ext cx="3822298" cy="3822283"/>
              <a:chOff x="0" y="0"/>
              <a:chExt cx="6350000" cy="634997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0" t="-15359" r="0" b="-15359"/>
                </a:stretch>
              </a:blip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10293127" y="3897597"/>
              <a:ext cx="4222525" cy="4928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9"/>
                </a:lnSpc>
              </a:pPr>
              <a:r>
                <a:rPr lang="en-US" b="true" sz="2227" spc="111">
                  <a:solidFill>
                    <a:srgbClr val="222C69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JEFF SCALA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10024566" y="4348069"/>
              <a:ext cx="4759648" cy="4598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10"/>
                </a:lnSpc>
              </a:pPr>
              <a:r>
                <a:rPr lang="en-US" sz="2078" spc="103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jscala@fl-counties.com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10293127" y="4772843"/>
              <a:ext cx="4222525" cy="4598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10"/>
                </a:lnSpc>
              </a:pPr>
              <a:r>
                <a:rPr lang="en-US" sz="2078" spc="103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(727) 637-4081</a:t>
              </a:r>
            </a:p>
          </p:txBody>
        </p:sp>
        <p:grpSp>
          <p:nvGrpSpPr>
            <p:cNvPr name="Group 24" id="24"/>
            <p:cNvGrpSpPr/>
            <p:nvPr/>
          </p:nvGrpSpPr>
          <p:grpSpPr>
            <a:xfrm rot="0">
              <a:off x="15429016" y="0"/>
              <a:ext cx="3812423" cy="3812408"/>
              <a:chOff x="0" y="0"/>
              <a:chExt cx="6350000" cy="6349975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75381" t="-30454" r="-58022" b="-152965"/>
                </a:stretch>
              </a:blipFill>
            </p:spPr>
          </p:sp>
        </p:grpSp>
        <p:sp>
          <p:nvSpPr>
            <p:cNvPr name="TextBox 26" id="26"/>
            <p:cNvSpPr txBox="true"/>
            <p:nvPr/>
          </p:nvSpPr>
          <p:spPr>
            <a:xfrm rot="0">
              <a:off x="14905695" y="3897597"/>
              <a:ext cx="4859064" cy="4929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b="true" sz="2224" spc="111">
                  <a:solidFill>
                    <a:srgbClr val="222C69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CRAGIN MOSTELLER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14670347" y="4369079"/>
              <a:ext cx="5329761" cy="4599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06"/>
                </a:lnSpc>
              </a:pPr>
              <a:r>
                <a:rPr lang="en-US" sz="2075" spc="103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cmosteller@fl-counties.com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4905695" y="4814902"/>
              <a:ext cx="4859064" cy="4599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06"/>
                </a:lnSpc>
              </a:pPr>
              <a:r>
                <a:rPr lang="en-US" sz="2075" spc="103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(850) 294-9307</a:t>
              </a: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1353616" y="1103600"/>
            <a:ext cx="7618170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CALL ANYTIME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FFFCF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357083" y="4432964"/>
            <a:ext cx="11205460" cy="6303072"/>
            <a:chOff x="0" y="0"/>
            <a:chExt cx="6089457" cy="34253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9501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18119" y="8765225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5400000">
            <a:off x="-1771296" y="-318781"/>
            <a:ext cx="7812641" cy="6945866"/>
            <a:chOff x="0" y="0"/>
            <a:chExt cx="13424440" cy="119350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424440" cy="11935063"/>
            </a:xfrm>
            <a:custGeom>
              <a:avLst/>
              <a:gdLst/>
              <a:ahLst/>
              <a:cxnLst/>
              <a:rect r="r" b="b" t="t" l="l"/>
              <a:pathLst>
                <a:path h="11935063" w="13424440">
                  <a:moveTo>
                    <a:pt x="13424440" y="11935063"/>
                  </a:moveTo>
                  <a:lnTo>
                    <a:pt x="0" y="11935063"/>
                  </a:lnTo>
                  <a:lnTo>
                    <a:pt x="0" y="0"/>
                  </a:lnTo>
                  <a:lnTo>
                    <a:pt x="13424440" y="11935063"/>
                  </a:lnTo>
                  <a:close/>
                </a:path>
              </a:pathLst>
            </a:custGeom>
            <a:solidFill>
              <a:srgbClr val="2FA3DE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6894944" y="31093"/>
            <a:ext cx="10609807" cy="2855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9556"/>
              </a:lnSpc>
              <a:spcBef>
                <a:spcPct val="0"/>
              </a:spcBef>
            </a:pPr>
            <a:r>
              <a:rPr lang="en-US" b="true" sz="26075" spc="49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AGENDA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4033164" y="3181840"/>
            <a:ext cx="11682996" cy="3934197"/>
            <a:chOff x="0" y="0"/>
            <a:chExt cx="15577328" cy="5245596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974525" y="-104775"/>
              <a:ext cx="8878987" cy="11171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76"/>
                </a:lnSpc>
              </a:pPr>
              <a:r>
                <a:rPr lang="en-US" sz="4983" spc="249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BEFORE YOU ARRIVE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935555" y="1306315"/>
              <a:ext cx="12216011" cy="11171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76"/>
                </a:lnSpc>
              </a:pPr>
              <a:r>
                <a:rPr lang="en-US" sz="4983" spc="249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WELCOME TO TALLAHASSEE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71336" y="2717405"/>
              <a:ext cx="14605992" cy="11171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76"/>
                </a:lnSpc>
              </a:pPr>
              <a:r>
                <a:rPr lang="en-US" sz="4983" spc="249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MAKING THE MOST OF YOUR TRIP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939769" y="4128495"/>
              <a:ext cx="9718074" cy="11171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976"/>
                </a:lnSpc>
              </a:pPr>
              <a:r>
                <a:rPr lang="en-US" sz="4983" spc="249">
                  <a:solidFill>
                    <a:srgbClr val="222C69"/>
                  </a:solidFill>
                  <a:latin typeface="HK Grotesk"/>
                  <a:ea typeface="HK Grotesk"/>
                  <a:cs typeface="HK Grotesk"/>
                  <a:sym typeface="HK Grotesk"/>
                </a:rPr>
                <a:t>WHEN YOU GET HOME</a:t>
              </a:r>
            </a:p>
          </p:txBody>
        </p:sp>
        <p:grpSp>
          <p:nvGrpSpPr>
            <p:cNvPr name="Group 15" id="15"/>
            <p:cNvGrpSpPr/>
            <p:nvPr/>
          </p:nvGrpSpPr>
          <p:grpSpPr>
            <a:xfrm rot="0">
              <a:off x="0" y="177678"/>
              <a:ext cx="656970" cy="65697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D6723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00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1588768"/>
              <a:ext cx="656970" cy="65697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D6723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00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0" y="2999858"/>
              <a:ext cx="656970" cy="656970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D6723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00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0" y="4403697"/>
              <a:ext cx="656970" cy="656970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D6723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00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281473" y="5769184"/>
            <a:ext cx="6689755" cy="10446448"/>
            <a:chOff x="0" y="0"/>
            <a:chExt cx="557414" cy="8704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7414" cy="870436"/>
            </a:xfrm>
            <a:custGeom>
              <a:avLst/>
              <a:gdLst/>
              <a:ahLst/>
              <a:cxnLst/>
              <a:rect r="r" b="b" t="t" l="l"/>
              <a:pathLst>
                <a:path h="870436" w="557414">
                  <a:moveTo>
                    <a:pt x="203200" y="0"/>
                  </a:moveTo>
                  <a:lnTo>
                    <a:pt x="557414" y="0"/>
                  </a:lnTo>
                  <a:lnTo>
                    <a:pt x="354214" y="870436"/>
                  </a:lnTo>
                  <a:lnTo>
                    <a:pt x="0" y="8704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FA3D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19050"/>
              <a:ext cx="354214" cy="851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159939" y="0"/>
            <a:ext cx="6689755" cy="10446448"/>
            <a:chOff x="0" y="0"/>
            <a:chExt cx="557414" cy="8704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7414" cy="870436"/>
            </a:xfrm>
            <a:custGeom>
              <a:avLst/>
              <a:gdLst/>
              <a:ahLst/>
              <a:cxnLst/>
              <a:rect r="r" b="b" t="t" l="l"/>
              <a:pathLst>
                <a:path h="870436" w="557414">
                  <a:moveTo>
                    <a:pt x="203200" y="0"/>
                  </a:moveTo>
                  <a:lnTo>
                    <a:pt x="557414" y="0"/>
                  </a:lnTo>
                  <a:lnTo>
                    <a:pt x="354214" y="870436"/>
                  </a:lnTo>
                  <a:lnTo>
                    <a:pt x="0" y="8704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263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19050"/>
              <a:ext cx="354214" cy="851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642490" y="8820902"/>
            <a:ext cx="2397564" cy="1212754"/>
          </a:xfrm>
          <a:custGeom>
            <a:avLst/>
            <a:gdLst/>
            <a:ahLst/>
            <a:cxnLst/>
            <a:rect r="r" b="b" t="t" l="l"/>
            <a:pathLst>
              <a:path h="1212754" w="2397564">
                <a:moveTo>
                  <a:pt x="0" y="0"/>
                </a:moveTo>
                <a:lnTo>
                  <a:pt x="2397564" y="0"/>
                </a:lnTo>
                <a:lnTo>
                  <a:pt x="2397564" y="1212754"/>
                </a:lnTo>
                <a:lnTo>
                  <a:pt x="0" y="1212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18110" y="8603674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159846" y="4688889"/>
            <a:ext cx="8767615" cy="987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46"/>
              </a:lnSpc>
            </a:pPr>
            <a:r>
              <a:rPr lang="en-US" sz="5747" spc="287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MAKE APPOINTMENTS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87213" y="5564550"/>
            <a:ext cx="11974187" cy="987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46"/>
              </a:lnSpc>
            </a:pPr>
            <a:r>
              <a:rPr lang="en-US" sz="5747" spc="287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with members of your delegation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53616" y="1103600"/>
            <a:ext cx="7618170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BEFORE YOU ARRIVE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281473" y="5769184"/>
            <a:ext cx="6689755" cy="10446448"/>
            <a:chOff x="0" y="0"/>
            <a:chExt cx="557414" cy="8704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7414" cy="870436"/>
            </a:xfrm>
            <a:custGeom>
              <a:avLst/>
              <a:gdLst/>
              <a:ahLst/>
              <a:cxnLst/>
              <a:rect r="r" b="b" t="t" l="l"/>
              <a:pathLst>
                <a:path h="870436" w="557414">
                  <a:moveTo>
                    <a:pt x="203200" y="0"/>
                  </a:moveTo>
                  <a:lnTo>
                    <a:pt x="557414" y="0"/>
                  </a:lnTo>
                  <a:lnTo>
                    <a:pt x="354214" y="870436"/>
                  </a:lnTo>
                  <a:lnTo>
                    <a:pt x="0" y="8704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D672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19050"/>
              <a:ext cx="354214" cy="851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159939" y="0"/>
            <a:ext cx="6689755" cy="10446448"/>
            <a:chOff x="0" y="0"/>
            <a:chExt cx="557414" cy="8704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7414" cy="870436"/>
            </a:xfrm>
            <a:custGeom>
              <a:avLst/>
              <a:gdLst/>
              <a:ahLst/>
              <a:cxnLst/>
              <a:rect r="r" b="b" t="t" l="l"/>
              <a:pathLst>
                <a:path h="870436" w="557414">
                  <a:moveTo>
                    <a:pt x="203200" y="0"/>
                  </a:moveTo>
                  <a:lnTo>
                    <a:pt x="557414" y="0"/>
                  </a:lnTo>
                  <a:lnTo>
                    <a:pt x="354214" y="870436"/>
                  </a:lnTo>
                  <a:lnTo>
                    <a:pt x="0" y="8704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263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19050"/>
              <a:ext cx="354214" cy="851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642490" y="8820902"/>
            <a:ext cx="2397564" cy="1212754"/>
          </a:xfrm>
          <a:custGeom>
            <a:avLst/>
            <a:gdLst/>
            <a:ahLst/>
            <a:cxnLst/>
            <a:rect r="r" b="b" t="t" l="l"/>
            <a:pathLst>
              <a:path h="1212754" w="2397564">
                <a:moveTo>
                  <a:pt x="0" y="0"/>
                </a:moveTo>
                <a:lnTo>
                  <a:pt x="2397564" y="0"/>
                </a:lnTo>
                <a:lnTo>
                  <a:pt x="2397564" y="1212754"/>
                </a:lnTo>
                <a:lnTo>
                  <a:pt x="0" y="1212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18110" y="8603674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53616" y="1103600"/>
            <a:ext cx="7618170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BEFORE YOU ARRIVE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28700" y="3392379"/>
            <a:ext cx="3052128" cy="3052128"/>
          </a:xfrm>
          <a:custGeom>
            <a:avLst/>
            <a:gdLst/>
            <a:ahLst/>
            <a:cxnLst/>
            <a:rect r="r" b="b" t="t" l="l"/>
            <a:pathLst>
              <a:path h="3052128" w="3052128">
                <a:moveTo>
                  <a:pt x="0" y="0"/>
                </a:moveTo>
                <a:lnTo>
                  <a:pt x="3052128" y="0"/>
                </a:lnTo>
                <a:lnTo>
                  <a:pt x="3052128" y="3052128"/>
                </a:lnTo>
                <a:lnTo>
                  <a:pt x="0" y="3052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299903" y="4251267"/>
            <a:ext cx="8055904" cy="1137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43"/>
              </a:lnSpc>
            </a:pPr>
            <a:r>
              <a:rPr lang="en-US" sz="6602" spc="330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Representatives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306090" y="5312283"/>
            <a:ext cx="10628586" cy="662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63"/>
              </a:lnSpc>
            </a:pPr>
            <a:r>
              <a:rPr lang="en-US" sz="3902" spc="195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myfloridahouse.gov/findyourrepresentative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299903" y="3239979"/>
            <a:ext cx="12160523" cy="1262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19"/>
              </a:lnSpc>
            </a:pPr>
            <a:r>
              <a:rPr lang="en-US" sz="7299" spc="364">
                <a:solidFill>
                  <a:srgbClr val="ED6723"/>
                </a:solidFill>
                <a:latin typeface="HK Grotesk"/>
                <a:ea typeface="HK Grotesk"/>
                <a:cs typeface="HK Grotesk"/>
                <a:sym typeface="HK Grotesk"/>
              </a:rPr>
              <a:t>Find your Representative(s)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7115148" y="6444507"/>
            <a:ext cx="3003567" cy="3003567"/>
            <a:chOff x="0" y="0"/>
            <a:chExt cx="4004755" cy="400475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004755" cy="4004755"/>
            </a:xfrm>
            <a:custGeom>
              <a:avLst/>
              <a:gdLst/>
              <a:ahLst/>
              <a:cxnLst/>
              <a:rect r="r" b="b" t="t" l="l"/>
              <a:pathLst>
                <a:path h="4004755" w="4004755">
                  <a:moveTo>
                    <a:pt x="0" y="0"/>
                  </a:moveTo>
                  <a:lnTo>
                    <a:pt x="4004755" y="0"/>
                  </a:lnTo>
                  <a:lnTo>
                    <a:pt x="4004755" y="4004755"/>
                  </a:lnTo>
                  <a:lnTo>
                    <a:pt x="0" y="4004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338033" y="4432964"/>
            <a:ext cx="11205460" cy="6303072"/>
            <a:chOff x="0" y="0"/>
            <a:chExt cx="6089457" cy="34253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9501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18119" y="8765225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9645219">
            <a:off x="13773834" y="-291093"/>
            <a:ext cx="7812641" cy="6945866"/>
            <a:chOff x="0" y="0"/>
            <a:chExt cx="13424440" cy="119350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424440" cy="11935063"/>
            </a:xfrm>
            <a:custGeom>
              <a:avLst/>
              <a:gdLst/>
              <a:ahLst/>
              <a:cxnLst/>
              <a:rect r="r" b="b" t="t" l="l"/>
              <a:pathLst>
                <a:path h="11935063" w="13424440">
                  <a:moveTo>
                    <a:pt x="13424440" y="11935063"/>
                  </a:moveTo>
                  <a:lnTo>
                    <a:pt x="0" y="11935063"/>
                  </a:lnTo>
                  <a:lnTo>
                    <a:pt x="0" y="0"/>
                  </a:lnTo>
                  <a:lnTo>
                    <a:pt x="13424440" y="11935063"/>
                  </a:lnTo>
                  <a:close/>
                </a:path>
              </a:pathLst>
            </a:custGeom>
            <a:solidFill>
              <a:srgbClr val="ED6723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353616" y="1103600"/>
            <a:ext cx="7618170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BEFORE YOU ARRIVE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28700" y="3392379"/>
            <a:ext cx="3271203" cy="3271203"/>
          </a:xfrm>
          <a:custGeom>
            <a:avLst/>
            <a:gdLst/>
            <a:ahLst/>
            <a:cxnLst/>
            <a:rect r="r" b="b" t="t" l="l"/>
            <a:pathLst>
              <a:path h="3271203" w="3271203">
                <a:moveTo>
                  <a:pt x="0" y="0"/>
                </a:moveTo>
                <a:lnTo>
                  <a:pt x="3271203" y="0"/>
                </a:lnTo>
                <a:lnTo>
                  <a:pt x="3271203" y="3271203"/>
                </a:lnTo>
                <a:lnTo>
                  <a:pt x="0" y="3271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819136" y="4654283"/>
            <a:ext cx="5028106" cy="1137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6600" spc="330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Senator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819136" y="5715368"/>
            <a:ext cx="11715472" cy="66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900" spc="195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flsenate.gov/senators/find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19136" y="3525253"/>
            <a:ext cx="7985075" cy="1262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19"/>
              </a:lnSpc>
            </a:pPr>
            <a:r>
              <a:rPr lang="en-US" sz="7299" spc="364">
                <a:solidFill>
                  <a:srgbClr val="ED6723"/>
                </a:solidFill>
                <a:latin typeface="HK Grotesk"/>
                <a:ea typeface="HK Grotesk"/>
                <a:cs typeface="HK Grotesk"/>
                <a:sym typeface="HK Grotesk"/>
              </a:rPr>
              <a:t>Find your Senator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3639966" y="3580660"/>
            <a:ext cx="2894642" cy="2894642"/>
            <a:chOff x="0" y="0"/>
            <a:chExt cx="3859523" cy="385952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859523" cy="3859523"/>
            </a:xfrm>
            <a:custGeom>
              <a:avLst/>
              <a:gdLst/>
              <a:ahLst/>
              <a:cxnLst/>
              <a:rect r="r" b="b" t="t" l="l"/>
              <a:pathLst>
                <a:path h="3859523" w="3859523">
                  <a:moveTo>
                    <a:pt x="0" y="0"/>
                  </a:moveTo>
                  <a:lnTo>
                    <a:pt x="3859523" y="0"/>
                  </a:lnTo>
                  <a:lnTo>
                    <a:pt x="3859523" y="3859523"/>
                  </a:lnTo>
                  <a:lnTo>
                    <a:pt x="0" y="3859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2301169" y="605538"/>
            <a:ext cx="8062376" cy="11300549"/>
            <a:chOff x="0" y="0"/>
            <a:chExt cx="8980418" cy="125873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80418" cy="12587314"/>
            </a:xfrm>
            <a:custGeom>
              <a:avLst/>
              <a:gdLst/>
              <a:ahLst/>
              <a:cxnLst/>
              <a:rect r="r" b="b" t="t" l="l"/>
              <a:pathLst>
                <a:path h="12587314" w="8980418">
                  <a:moveTo>
                    <a:pt x="8980418" y="12587314"/>
                  </a:moveTo>
                  <a:lnTo>
                    <a:pt x="0" y="12587314"/>
                  </a:lnTo>
                  <a:lnTo>
                    <a:pt x="0" y="0"/>
                  </a:lnTo>
                  <a:lnTo>
                    <a:pt x="8980418" y="12587314"/>
                  </a:lnTo>
                  <a:close/>
                </a:path>
              </a:pathLst>
            </a:custGeom>
            <a:solidFill>
              <a:srgbClr val="00263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2783866" y="-61612"/>
            <a:ext cx="12577967" cy="10348612"/>
            <a:chOff x="0" y="0"/>
            <a:chExt cx="6184570" cy="508839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2751771" y="0"/>
            <a:ext cx="12577967" cy="10348612"/>
            <a:chOff x="0" y="0"/>
            <a:chExt cx="6184570" cy="508839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50505" t="-65711" r="-117475" b="-51429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4945626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18110" y="8765225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53616" y="1103600"/>
            <a:ext cx="7618170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02AEF0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BEFORE YOU ARRIVE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678464" y="2999335"/>
            <a:ext cx="8740304" cy="1262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19"/>
              </a:lnSpc>
            </a:pPr>
            <a:r>
              <a:rPr lang="en-US" sz="7299" spc="364">
                <a:solidFill>
                  <a:srgbClr val="ED6723"/>
                </a:solidFill>
                <a:latin typeface="HK Grotesk"/>
                <a:ea typeface="HK Grotesk"/>
                <a:cs typeface="HK Grotesk"/>
                <a:sym typeface="HK Grotesk"/>
              </a:rPr>
              <a:t>Send them an email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08699" y="6670133"/>
            <a:ext cx="1542514" cy="1542514"/>
          </a:xfrm>
          <a:custGeom>
            <a:avLst/>
            <a:gdLst/>
            <a:ahLst/>
            <a:cxnLst/>
            <a:rect r="r" b="b" t="t" l="l"/>
            <a:pathLst>
              <a:path h="1542514" w="1542514">
                <a:moveTo>
                  <a:pt x="0" y="0"/>
                </a:moveTo>
                <a:lnTo>
                  <a:pt x="1542514" y="0"/>
                </a:lnTo>
                <a:lnTo>
                  <a:pt x="1542514" y="1542514"/>
                </a:lnTo>
                <a:lnTo>
                  <a:pt x="0" y="1542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678464" y="6587705"/>
            <a:ext cx="3236377" cy="805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8"/>
              </a:lnSpc>
            </a:pPr>
            <a:r>
              <a:rPr lang="en-US" sz="4656" spc="232">
                <a:solidFill>
                  <a:srgbClr val="222C69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Senator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78464" y="7298110"/>
            <a:ext cx="9959007" cy="861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6"/>
              </a:lnSpc>
            </a:pPr>
            <a:r>
              <a:rPr lang="en-US" sz="5068" spc="253" b="true">
                <a:solidFill>
                  <a:srgbClr val="222C69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last.first.web@flsenate.gov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678464" y="4604268"/>
            <a:ext cx="5553960" cy="805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8"/>
              </a:lnSpc>
            </a:pPr>
            <a:r>
              <a:rPr lang="en-US" sz="4656" spc="232">
                <a:solidFill>
                  <a:srgbClr val="222C69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Representatives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678464" y="5382956"/>
            <a:ext cx="12584117" cy="861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6"/>
              </a:lnSpc>
            </a:pPr>
            <a:r>
              <a:rPr lang="en-US" sz="5068" spc="253" b="true">
                <a:solidFill>
                  <a:srgbClr val="222C69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first.last@myfloridahouse.gov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028700" y="4722292"/>
            <a:ext cx="1533520" cy="1533520"/>
          </a:xfrm>
          <a:custGeom>
            <a:avLst/>
            <a:gdLst/>
            <a:ahLst/>
            <a:cxnLst/>
            <a:rect r="r" b="b" t="t" l="l"/>
            <a:pathLst>
              <a:path h="1533520" w="1533520">
                <a:moveTo>
                  <a:pt x="0" y="0"/>
                </a:moveTo>
                <a:lnTo>
                  <a:pt x="1533520" y="0"/>
                </a:lnTo>
                <a:lnTo>
                  <a:pt x="1533520" y="1533520"/>
                </a:lnTo>
                <a:lnTo>
                  <a:pt x="0" y="1533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190879" y="1843617"/>
            <a:ext cx="13291384" cy="7041540"/>
            <a:chOff x="0" y="0"/>
            <a:chExt cx="3500611" cy="18545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500612" cy="1854562"/>
            </a:xfrm>
            <a:custGeom>
              <a:avLst/>
              <a:gdLst/>
              <a:ahLst/>
              <a:cxnLst/>
              <a:rect r="r" b="b" t="t" l="l"/>
              <a:pathLst>
                <a:path h="1854562" w="3500612">
                  <a:moveTo>
                    <a:pt x="0" y="0"/>
                  </a:moveTo>
                  <a:lnTo>
                    <a:pt x="3500612" y="0"/>
                  </a:lnTo>
                  <a:lnTo>
                    <a:pt x="3500612" y="1854562"/>
                  </a:lnTo>
                  <a:lnTo>
                    <a:pt x="0" y="1854562"/>
                  </a:lnTo>
                  <a:close/>
                </a:path>
              </a:pathLst>
            </a:custGeom>
            <a:solidFill>
              <a:srgbClr val="A3D0B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3500611" cy="1902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531469" y="1843617"/>
            <a:ext cx="12807419" cy="4221692"/>
            <a:chOff x="0" y="0"/>
            <a:chExt cx="3373148" cy="11118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73148" cy="1111886"/>
            </a:xfrm>
            <a:custGeom>
              <a:avLst/>
              <a:gdLst/>
              <a:ahLst/>
              <a:cxnLst/>
              <a:rect r="r" b="b" t="t" l="l"/>
              <a:pathLst>
                <a:path h="1111886" w="3373148">
                  <a:moveTo>
                    <a:pt x="0" y="0"/>
                  </a:moveTo>
                  <a:lnTo>
                    <a:pt x="3373148" y="0"/>
                  </a:lnTo>
                  <a:lnTo>
                    <a:pt x="3373148" y="1111886"/>
                  </a:lnTo>
                  <a:lnTo>
                    <a:pt x="0" y="1111886"/>
                  </a:lnTo>
                  <a:close/>
                </a:path>
              </a:pathLst>
            </a:custGeom>
            <a:solidFill>
              <a:srgbClr val="0C344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3373148" cy="11595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419919" y="1843617"/>
            <a:ext cx="5951389" cy="8443383"/>
            <a:chOff x="0" y="0"/>
            <a:chExt cx="7935185" cy="11257844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21805" t="0" r="21805" b="0"/>
            <a:stretch>
              <a:fillRect/>
            </a:stretch>
          </p:blipFill>
          <p:spPr>
            <a:xfrm flipH="false" flipV="false">
              <a:off x="0" y="0"/>
              <a:ext cx="7935185" cy="11257844"/>
            </a:xfrm>
            <a:prstGeom prst="rect">
              <a:avLst/>
            </a:prstGeom>
          </p:spPr>
        </p:pic>
      </p:grpSp>
      <p:sp>
        <p:nvSpPr>
          <p:cNvPr name="Freeform 10" id="10"/>
          <p:cNvSpPr/>
          <p:nvPr/>
        </p:nvSpPr>
        <p:spPr>
          <a:xfrm flipH="false" flipV="false" rot="0">
            <a:off x="16805262" y="803243"/>
            <a:ext cx="393726" cy="393726"/>
          </a:xfrm>
          <a:custGeom>
            <a:avLst/>
            <a:gdLst/>
            <a:ahLst/>
            <a:cxnLst/>
            <a:rect r="r" b="b" t="t" l="l"/>
            <a:pathLst>
              <a:path h="393726" w="393726">
                <a:moveTo>
                  <a:pt x="0" y="0"/>
                </a:moveTo>
                <a:lnTo>
                  <a:pt x="393726" y="0"/>
                </a:lnTo>
                <a:lnTo>
                  <a:pt x="393726" y="393726"/>
                </a:lnTo>
                <a:lnTo>
                  <a:pt x="0" y="393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499182" y="2438381"/>
            <a:ext cx="11289084" cy="3042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808"/>
              </a:lnSpc>
              <a:spcBef>
                <a:spcPct val="0"/>
              </a:spcBef>
            </a:pPr>
            <a:r>
              <a:rPr lang="en-US" b="true" sz="27745" spc="527">
                <a:solidFill>
                  <a:srgbClr val="FFFFFF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IMPORTANT!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344978" y="400384"/>
            <a:ext cx="9348499" cy="1199445"/>
            <a:chOff x="0" y="0"/>
            <a:chExt cx="12464665" cy="15992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08615" cy="1599260"/>
            </a:xfrm>
            <a:custGeom>
              <a:avLst/>
              <a:gdLst/>
              <a:ahLst/>
              <a:cxnLst/>
              <a:rect r="r" b="b" t="t" l="l"/>
              <a:pathLst>
                <a:path h="1599260" w="2108615">
                  <a:moveTo>
                    <a:pt x="0" y="0"/>
                  </a:moveTo>
                  <a:lnTo>
                    <a:pt x="2108615" y="0"/>
                  </a:lnTo>
                  <a:lnTo>
                    <a:pt x="2108615" y="1599260"/>
                  </a:lnTo>
                  <a:lnTo>
                    <a:pt x="0" y="1599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391" r="-105964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2243772" y="922985"/>
              <a:ext cx="10220893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0C344C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PRE-LEGISLATIVE DAY WEBINAR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6870561" y="6871253"/>
            <a:ext cx="10546326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ALWAYS INCLUDE THE AIDE(S) WHEN EMAILING REPRESENTATIVE OR SENATORS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338033" y="4432964"/>
            <a:ext cx="11205460" cy="6303072"/>
            <a:chOff x="0" y="0"/>
            <a:chExt cx="6089457" cy="34253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9501" y="8442123"/>
            <a:ext cx="3227097" cy="1632355"/>
          </a:xfrm>
          <a:custGeom>
            <a:avLst/>
            <a:gdLst/>
            <a:ahLst/>
            <a:cxnLst/>
            <a:rect r="r" b="b" t="t" l="l"/>
            <a:pathLst>
              <a:path h="1632355" w="3227097">
                <a:moveTo>
                  <a:pt x="0" y="0"/>
                </a:moveTo>
                <a:lnTo>
                  <a:pt x="3227098" y="0"/>
                </a:lnTo>
                <a:lnTo>
                  <a:pt x="3227098" y="1632354"/>
                </a:lnTo>
                <a:lnTo>
                  <a:pt x="0" y="1632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18119" y="8765225"/>
            <a:ext cx="973263" cy="1309252"/>
          </a:xfrm>
          <a:custGeom>
            <a:avLst/>
            <a:gdLst/>
            <a:ahLst/>
            <a:cxnLst/>
            <a:rect r="r" b="b" t="t" l="l"/>
            <a:pathLst>
              <a:path h="1309252" w="973263">
                <a:moveTo>
                  <a:pt x="0" y="0"/>
                </a:moveTo>
                <a:lnTo>
                  <a:pt x="973263" y="0"/>
                </a:lnTo>
                <a:lnTo>
                  <a:pt x="973263" y="1309252"/>
                </a:lnTo>
                <a:lnTo>
                  <a:pt x="0" y="13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9645219">
            <a:off x="13773834" y="-291093"/>
            <a:ext cx="7812641" cy="6945866"/>
            <a:chOff x="0" y="0"/>
            <a:chExt cx="13424440" cy="119350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424440" cy="11935063"/>
            </a:xfrm>
            <a:custGeom>
              <a:avLst/>
              <a:gdLst/>
              <a:ahLst/>
              <a:cxnLst/>
              <a:rect r="r" b="b" t="t" l="l"/>
              <a:pathLst>
                <a:path h="11935063" w="13424440">
                  <a:moveTo>
                    <a:pt x="13424440" y="11935063"/>
                  </a:moveTo>
                  <a:lnTo>
                    <a:pt x="0" y="11935063"/>
                  </a:lnTo>
                  <a:lnTo>
                    <a:pt x="0" y="0"/>
                  </a:lnTo>
                  <a:lnTo>
                    <a:pt x="13424440" y="11935063"/>
                  </a:lnTo>
                  <a:close/>
                </a:path>
              </a:pathLst>
            </a:custGeom>
            <a:solidFill>
              <a:srgbClr val="1B9DF0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353616" y="1103600"/>
            <a:ext cx="10287402" cy="204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042"/>
              </a:lnSpc>
              <a:spcBef>
                <a:spcPct val="0"/>
              </a:spcBef>
            </a:pPr>
            <a:r>
              <a:rPr lang="en-US" b="true" sz="18723" spc="355">
                <a:solidFill>
                  <a:srgbClr val="ED6723"/>
                </a:solidFill>
                <a:latin typeface="Segment A Heavy"/>
                <a:ea typeface="Segment A Heavy"/>
                <a:cs typeface="Segment A Heavy"/>
                <a:sym typeface="Segment A Heavy"/>
              </a:rPr>
              <a:t>UNDERSTAND THE ISSUES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18110" y="504825"/>
            <a:ext cx="7363585" cy="61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99"/>
              </a:lnSpc>
              <a:spcBef>
                <a:spcPct val="0"/>
              </a:spcBef>
            </a:pPr>
            <a:r>
              <a:rPr lang="en-US" b="true" sz="3571">
                <a:solidFill>
                  <a:srgbClr val="0C344C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PRE-LEGISLATIVE DAY WEBINAR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76331" y="4480560"/>
            <a:ext cx="4558093" cy="66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900" spc="195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Check in with your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44000" y="3525253"/>
            <a:ext cx="6925568" cy="1262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19"/>
              </a:lnSpc>
            </a:pPr>
            <a:r>
              <a:rPr lang="en-US" sz="7299" spc="364" b="true">
                <a:solidFill>
                  <a:srgbClr val="1B9DF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FACPolicy.com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144000" y="5009894"/>
            <a:ext cx="8147326" cy="3437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58505" indent="-529253" lvl="1">
              <a:lnSpc>
                <a:spcPts val="6863"/>
              </a:lnSpc>
              <a:buFont typeface="Arial"/>
              <a:buChar char="•"/>
            </a:pPr>
            <a:r>
              <a:rPr lang="en-US" sz="4902" spc="245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Policy Positions</a:t>
            </a:r>
          </a:p>
          <a:p>
            <a:pPr algn="l" marL="1058505" indent="-529253" lvl="1">
              <a:lnSpc>
                <a:spcPts val="6863"/>
              </a:lnSpc>
              <a:buFont typeface="Arial"/>
              <a:buChar char="•"/>
            </a:pPr>
            <a:r>
              <a:rPr lang="en-US" sz="4902" spc="245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Latest Updates</a:t>
            </a:r>
          </a:p>
          <a:p>
            <a:pPr algn="l" marL="1058505" indent="-529253" lvl="1">
              <a:lnSpc>
                <a:spcPts val="6863"/>
              </a:lnSpc>
              <a:buFont typeface="Arial"/>
              <a:buChar char="•"/>
            </a:pPr>
            <a:r>
              <a:rPr lang="en-US" sz="4902" spc="245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Bill Tracker</a:t>
            </a:r>
          </a:p>
          <a:p>
            <a:pPr algn="l" marL="1058505" indent="-529253" lvl="1">
              <a:lnSpc>
                <a:spcPts val="6863"/>
              </a:lnSpc>
              <a:buFont typeface="Arial"/>
              <a:buChar char="•"/>
            </a:pPr>
            <a:r>
              <a:rPr lang="en-US" sz="4902" spc="245">
                <a:solidFill>
                  <a:srgbClr val="222C69"/>
                </a:solidFill>
                <a:latin typeface="HK Grotesk"/>
                <a:ea typeface="HK Grotesk"/>
                <a:cs typeface="HK Grotesk"/>
                <a:sym typeface="HK Grotesk"/>
              </a:rPr>
              <a:t>Pre-emption tracker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176331" y="4981575"/>
            <a:ext cx="4558093" cy="1416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553"/>
              </a:lnSpc>
            </a:pPr>
            <a:r>
              <a:rPr lang="en-US" sz="8252" spc="412" b="true">
                <a:solidFill>
                  <a:srgbClr val="1B9DF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COUNTY</a:t>
            </a:r>
          </a:p>
        </p:txBody>
      </p:sp>
      <p:sp>
        <p:nvSpPr>
          <p:cNvPr name="AutoShape 15" id="15"/>
          <p:cNvSpPr/>
          <p:nvPr/>
        </p:nvSpPr>
        <p:spPr>
          <a:xfrm flipH="true" flipV="true">
            <a:off x="8055828" y="3794760"/>
            <a:ext cx="0" cy="4647363"/>
          </a:xfrm>
          <a:prstGeom prst="line">
            <a:avLst/>
          </a:prstGeom>
          <a:ln cap="flat" w="38100">
            <a:solidFill>
              <a:srgbClr val="000000"/>
            </a:solidFill>
            <a:prstDash val="sysDash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DAGe7E9f9uU</dc:identifier>
  <dcterms:modified xsi:type="dcterms:W3CDTF">2011-08-01T06:04:30Z</dcterms:modified>
  <cp:revision>1</cp:revision>
  <dc:title>2025 Leg Day Pre Webinar</dc:title>
</cp:coreProperties>
</file>