
<file path=[Content_Types].xml><?xml version="1.0" encoding="utf-8"?>
<Types xmlns="http://schemas.openxmlformats.org/package/2006/content-types">
  <Default Extension="HEIC" ContentType="image/heic"/>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8"/>
  </p:notesMasterIdLst>
  <p:sldIdLst>
    <p:sldId id="277" r:id="rId4"/>
    <p:sldId id="263" r:id="rId5"/>
    <p:sldId id="266" r:id="rId6"/>
    <p:sldId id="258" r:id="rId7"/>
    <p:sldId id="259" r:id="rId8"/>
    <p:sldId id="700" r:id="rId9"/>
    <p:sldId id="261" r:id="rId10"/>
    <p:sldId id="276" r:id="rId11"/>
    <p:sldId id="260" r:id="rId12"/>
    <p:sldId id="267" r:id="rId13"/>
    <p:sldId id="268" r:id="rId14"/>
    <p:sldId id="262" r:id="rId15"/>
    <p:sldId id="270" r:id="rId16"/>
    <p:sldId id="264" r:id="rId17"/>
    <p:sldId id="265" r:id="rId18"/>
    <p:sldId id="273" r:id="rId19"/>
    <p:sldId id="705" r:id="rId20"/>
    <p:sldId id="272" r:id="rId21"/>
    <p:sldId id="706" r:id="rId22"/>
    <p:sldId id="711" r:id="rId23"/>
    <p:sldId id="709" r:id="rId24"/>
    <p:sldId id="708" r:id="rId25"/>
    <p:sldId id="713" r:id="rId26"/>
    <p:sldId id="714" r:id="rId27"/>
    <p:sldId id="715" r:id="rId28"/>
    <p:sldId id="716" r:id="rId29"/>
    <p:sldId id="717" r:id="rId30"/>
    <p:sldId id="718" r:id="rId31"/>
    <p:sldId id="707" r:id="rId32"/>
    <p:sldId id="710" r:id="rId33"/>
    <p:sldId id="719" r:id="rId34"/>
    <p:sldId id="269" r:id="rId35"/>
    <p:sldId id="275" r:id="rId36"/>
    <p:sldId id="699"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0" autoAdjust="0"/>
    <p:restoredTop sz="72487" autoAdjust="0"/>
  </p:normalViewPr>
  <p:slideViewPr>
    <p:cSldViewPr snapToGrid="0">
      <p:cViewPr varScale="1">
        <p:scale>
          <a:sx n="46" d="100"/>
          <a:sy n="46" d="100"/>
        </p:scale>
        <p:origin x="12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683F0D-2B58-405E-B68D-941618B13FB2}"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016D4F9-D9F6-4685-A580-279BDF6AF30D}">
      <dgm:prSet/>
      <dgm:spPr/>
      <dgm:t>
        <a:bodyPr/>
        <a:lstStyle/>
        <a:p>
          <a:r>
            <a:rPr lang="en-US" dirty="0"/>
            <a:t>Requires a 20-year assessment of stormwater funding needs</a:t>
          </a:r>
        </a:p>
      </dgm:t>
    </dgm:pt>
    <dgm:pt modelId="{2DD041BC-99D4-44AF-B008-A6B826EB9151}" type="parTrans" cxnId="{AD9B7972-CFCC-45D3-B53B-2D2201A979DD}">
      <dgm:prSet/>
      <dgm:spPr/>
      <dgm:t>
        <a:bodyPr/>
        <a:lstStyle/>
        <a:p>
          <a:endParaRPr lang="en-US"/>
        </a:p>
      </dgm:t>
    </dgm:pt>
    <dgm:pt modelId="{12ED5268-45A0-49F5-A554-A2E672BA6CBC}" type="sibTrans" cxnId="{AD9B7972-CFCC-45D3-B53B-2D2201A979DD}">
      <dgm:prSet/>
      <dgm:spPr/>
      <dgm:t>
        <a:bodyPr/>
        <a:lstStyle/>
        <a:p>
          <a:endParaRPr lang="en-US"/>
        </a:p>
      </dgm:t>
    </dgm:pt>
    <dgm:pt modelId="{1542CF39-3F27-4D60-ACDA-40C1571D9C0F}">
      <dgm:prSet/>
      <dgm:spPr/>
      <dgm:t>
        <a:bodyPr/>
        <a:lstStyle/>
        <a:p>
          <a:r>
            <a:rPr lang="en-US" dirty="0"/>
            <a:t>Repeated every five years; first cycle collected in 2022.</a:t>
          </a:r>
        </a:p>
      </dgm:t>
    </dgm:pt>
    <dgm:pt modelId="{A0804EE9-A16D-47DA-BBDC-8F1A2BE300B4}" type="parTrans" cxnId="{A0D1C7BA-688C-43D6-8F67-3E087FA0A032}">
      <dgm:prSet/>
      <dgm:spPr/>
      <dgm:t>
        <a:bodyPr/>
        <a:lstStyle/>
        <a:p>
          <a:endParaRPr lang="en-US"/>
        </a:p>
      </dgm:t>
    </dgm:pt>
    <dgm:pt modelId="{5C8E647A-2AC0-4359-A376-E7EF495C0952}" type="sibTrans" cxnId="{A0D1C7BA-688C-43D6-8F67-3E087FA0A032}">
      <dgm:prSet/>
      <dgm:spPr/>
      <dgm:t>
        <a:bodyPr/>
        <a:lstStyle/>
        <a:p>
          <a:endParaRPr lang="en-US"/>
        </a:p>
      </dgm:t>
    </dgm:pt>
    <dgm:pt modelId="{CAA50ED3-ADBE-47EE-985C-3B88EAA0B564}">
      <dgm:prSet/>
      <dgm:spPr/>
      <dgm:t>
        <a:bodyPr/>
        <a:lstStyle/>
        <a:p>
          <a:r>
            <a:rPr lang="en-US" dirty="0"/>
            <a:t>Response may help with getting State funding in the future</a:t>
          </a:r>
        </a:p>
      </dgm:t>
    </dgm:pt>
    <dgm:pt modelId="{18862913-07A7-4778-8F9A-8144E6723005}" type="parTrans" cxnId="{27850BC4-6C96-41C2-963F-34EBC02DC2FD}">
      <dgm:prSet/>
      <dgm:spPr/>
      <dgm:t>
        <a:bodyPr/>
        <a:lstStyle/>
        <a:p>
          <a:endParaRPr lang="en-US"/>
        </a:p>
      </dgm:t>
    </dgm:pt>
    <dgm:pt modelId="{6E9AF38F-EED4-445B-B95B-A2FF5154690D}" type="sibTrans" cxnId="{27850BC4-6C96-41C2-963F-34EBC02DC2FD}">
      <dgm:prSet/>
      <dgm:spPr/>
      <dgm:t>
        <a:bodyPr/>
        <a:lstStyle/>
        <a:p>
          <a:endParaRPr lang="en-US"/>
        </a:p>
      </dgm:t>
    </dgm:pt>
    <dgm:pt modelId="{65E23C62-45CB-4A10-B438-31D33AAE0D63}">
      <dgm:prSet/>
      <dgm:spPr/>
      <dgm:t>
        <a:bodyPr/>
        <a:lstStyle/>
        <a:p>
          <a:r>
            <a:rPr lang="en-US" dirty="0"/>
            <a:t>$62 billion in needs identified spilt evenly between flooding and water quality.</a:t>
          </a:r>
        </a:p>
      </dgm:t>
    </dgm:pt>
    <dgm:pt modelId="{3611A400-194E-453C-BD5C-AD45715719E5}" type="parTrans" cxnId="{4AA88EFB-D65C-4C4C-BAE4-97CFAA392DFA}">
      <dgm:prSet/>
      <dgm:spPr/>
      <dgm:t>
        <a:bodyPr/>
        <a:lstStyle/>
        <a:p>
          <a:endParaRPr lang="en-US"/>
        </a:p>
      </dgm:t>
    </dgm:pt>
    <dgm:pt modelId="{25118EF9-EB8E-4BF6-9BC4-64057F3121B2}" type="sibTrans" cxnId="{4AA88EFB-D65C-4C4C-BAE4-97CFAA392DFA}">
      <dgm:prSet/>
      <dgm:spPr/>
      <dgm:t>
        <a:bodyPr/>
        <a:lstStyle/>
        <a:p>
          <a:endParaRPr lang="en-US"/>
        </a:p>
      </dgm:t>
    </dgm:pt>
    <dgm:pt modelId="{C8E2EDEB-7FEC-4F70-988E-F3A0209A95E4}" type="pres">
      <dgm:prSet presAssocID="{BA683F0D-2B58-405E-B68D-941618B13FB2}" presName="linear" presStyleCnt="0">
        <dgm:presLayoutVars>
          <dgm:animLvl val="lvl"/>
          <dgm:resizeHandles val="exact"/>
        </dgm:presLayoutVars>
      </dgm:prSet>
      <dgm:spPr/>
    </dgm:pt>
    <dgm:pt modelId="{4277F03C-42A6-4560-B857-A0D931BB7C5F}" type="pres">
      <dgm:prSet presAssocID="{8016D4F9-D9F6-4685-A580-279BDF6AF30D}" presName="parentText" presStyleLbl="node1" presStyleIdx="0" presStyleCnt="4">
        <dgm:presLayoutVars>
          <dgm:chMax val="0"/>
          <dgm:bulletEnabled val="1"/>
        </dgm:presLayoutVars>
      </dgm:prSet>
      <dgm:spPr/>
    </dgm:pt>
    <dgm:pt modelId="{40D69719-4552-4092-AA3A-7AED9948A123}" type="pres">
      <dgm:prSet presAssocID="{12ED5268-45A0-49F5-A554-A2E672BA6CBC}" presName="spacer" presStyleCnt="0"/>
      <dgm:spPr/>
    </dgm:pt>
    <dgm:pt modelId="{258F2A45-72E6-48B0-8F73-E6D2AFAEF415}" type="pres">
      <dgm:prSet presAssocID="{1542CF39-3F27-4D60-ACDA-40C1571D9C0F}" presName="parentText" presStyleLbl="node1" presStyleIdx="1" presStyleCnt="4">
        <dgm:presLayoutVars>
          <dgm:chMax val="0"/>
          <dgm:bulletEnabled val="1"/>
        </dgm:presLayoutVars>
      </dgm:prSet>
      <dgm:spPr/>
    </dgm:pt>
    <dgm:pt modelId="{7D3DA9F6-3DA3-4E8B-A56C-D95E4E9DD529}" type="pres">
      <dgm:prSet presAssocID="{5C8E647A-2AC0-4359-A376-E7EF495C0952}" presName="spacer" presStyleCnt="0"/>
      <dgm:spPr/>
    </dgm:pt>
    <dgm:pt modelId="{23F2C615-2675-4CDC-896C-13F5A4EBBFB5}" type="pres">
      <dgm:prSet presAssocID="{CAA50ED3-ADBE-47EE-985C-3B88EAA0B564}" presName="parentText" presStyleLbl="node1" presStyleIdx="2" presStyleCnt="4">
        <dgm:presLayoutVars>
          <dgm:chMax val="0"/>
          <dgm:bulletEnabled val="1"/>
        </dgm:presLayoutVars>
      </dgm:prSet>
      <dgm:spPr/>
    </dgm:pt>
    <dgm:pt modelId="{EA245DE6-EDF1-48D9-A151-4630F3D57C6A}" type="pres">
      <dgm:prSet presAssocID="{6E9AF38F-EED4-445B-B95B-A2FF5154690D}" presName="spacer" presStyleCnt="0"/>
      <dgm:spPr/>
    </dgm:pt>
    <dgm:pt modelId="{1C31FFCA-F2C4-4A3F-B246-5D912BC9C14A}" type="pres">
      <dgm:prSet presAssocID="{65E23C62-45CB-4A10-B438-31D33AAE0D63}" presName="parentText" presStyleLbl="node1" presStyleIdx="3" presStyleCnt="4">
        <dgm:presLayoutVars>
          <dgm:chMax val="0"/>
          <dgm:bulletEnabled val="1"/>
        </dgm:presLayoutVars>
      </dgm:prSet>
      <dgm:spPr/>
    </dgm:pt>
  </dgm:ptLst>
  <dgm:cxnLst>
    <dgm:cxn modelId="{CBECB91F-526A-4B16-BB21-7C0876341493}" type="presOf" srcId="{8016D4F9-D9F6-4685-A580-279BDF6AF30D}" destId="{4277F03C-42A6-4560-B857-A0D931BB7C5F}" srcOrd="0" destOrd="0" presId="urn:microsoft.com/office/officeart/2005/8/layout/vList2"/>
    <dgm:cxn modelId="{AD9B7972-CFCC-45D3-B53B-2D2201A979DD}" srcId="{BA683F0D-2B58-405E-B68D-941618B13FB2}" destId="{8016D4F9-D9F6-4685-A580-279BDF6AF30D}" srcOrd="0" destOrd="0" parTransId="{2DD041BC-99D4-44AF-B008-A6B826EB9151}" sibTransId="{12ED5268-45A0-49F5-A554-A2E672BA6CBC}"/>
    <dgm:cxn modelId="{C7CFDD8C-4AB8-4876-B01D-EF13A282B54F}" type="presOf" srcId="{BA683F0D-2B58-405E-B68D-941618B13FB2}" destId="{C8E2EDEB-7FEC-4F70-988E-F3A0209A95E4}" srcOrd="0" destOrd="0" presId="urn:microsoft.com/office/officeart/2005/8/layout/vList2"/>
    <dgm:cxn modelId="{2FF01A94-C7B7-417C-8FFC-6AB8C275B44C}" type="presOf" srcId="{1542CF39-3F27-4D60-ACDA-40C1571D9C0F}" destId="{258F2A45-72E6-48B0-8F73-E6D2AFAEF415}" srcOrd="0" destOrd="0" presId="urn:microsoft.com/office/officeart/2005/8/layout/vList2"/>
    <dgm:cxn modelId="{1B9B32A8-3512-4C0E-AF2C-B2564DC6C492}" type="presOf" srcId="{65E23C62-45CB-4A10-B438-31D33AAE0D63}" destId="{1C31FFCA-F2C4-4A3F-B246-5D912BC9C14A}" srcOrd="0" destOrd="0" presId="urn:microsoft.com/office/officeart/2005/8/layout/vList2"/>
    <dgm:cxn modelId="{A0D1C7BA-688C-43D6-8F67-3E087FA0A032}" srcId="{BA683F0D-2B58-405E-B68D-941618B13FB2}" destId="{1542CF39-3F27-4D60-ACDA-40C1571D9C0F}" srcOrd="1" destOrd="0" parTransId="{A0804EE9-A16D-47DA-BBDC-8F1A2BE300B4}" sibTransId="{5C8E647A-2AC0-4359-A376-E7EF495C0952}"/>
    <dgm:cxn modelId="{27850BC4-6C96-41C2-963F-34EBC02DC2FD}" srcId="{BA683F0D-2B58-405E-B68D-941618B13FB2}" destId="{CAA50ED3-ADBE-47EE-985C-3B88EAA0B564}" srcOrd="2" destOrd="0" parTransId="{18862913-07A7-4778-8F9A-8144E6723005}" sibTransId="{6E9AF38F-EED4-445B-B95B-A2FF5154690D}"/>
    <dgm:cxn modelId="{2889C7D9-262B-4A88-9206-B81EE41F9F26}" type="presOf" srcId="{CAA50ED3-ADBE-47EE-985C-3B88EAA0B564}" destId="{23F2C615-2675-4CDC-896C-13F5A4EBBFB5}" srcOrd="0" destOrd="0" presId="urn:microsoft.com/office/officeart/2005/8/layout/vList2"/>
    <dgm:cxn modelId="{4AA88EFB-D65C-4C4C-BAE4-97CFAA392DFA}" srcId="{BA683F0D-2B58-405E-B68D-941618B13FB2}" destId="{65E23C62-45CB-4A10-B438-31D33AAE0D63}" srcOrd="3" destOrd="0" parTransId="{3611A400-194E-453C-BD5C-AD45715719E5}" sibTransId="{25118EF9-EB8E-4BF6-9BC4-64057F3121B2}"/>
    <dgm:cxn modelId="{FF9B41ED-A687-472B-8C17-AE7E76BFE113}" type="presParOf" srcId="{C8E2EDEB-7FEC-4F70-988E-F3A0209A95E4}" destId="{4277F03C-42A6-4560-B857-A0D931BB7C5F}" srcOrd="0" destOrd="0" presId="urn:microsoft.com/office/officeart/2005/8/layout/vList2"/>
    <dgm:cxn modelId="{CAA23BF3-D9F6-4D8E-8073-9ACF84CB2F90}" type="presParOf" srcId="{C8E2EDEB-7FEC-4F70-988E-F3A0209A95E4}" destId="{40D69719-4552-4092-AA3A-7AED9948A123}" srcOrd="1" destOrd="0" presId="urn:microsoft.com/office/officeart/2005/8/layout/vList2"/>
    <dgm:cxn modelId="{9A3F4215-40B3-41B7-9B3B-BA255A221764}" type="presParOf" srcId="{C8E2EDEB-7FEC-4F70-988E-F3A0209A95E4}" destId="{258F2A45-72E6-48B0-8F73-E6D2AFAEF415}" srcOrd="2" destOrd="0" presId="urn:microsoft.com/office/officeart/2005/8/layout/vList2"/>
    <dgm:cxn modelId="{918B4314-1AFE-4502-B339-17D211C7286A}" type="presParOf" srcId="{C8E2EDEB-7FEC-4F70-988E-F3A0209A95E4}" destId="{7D3DA9F6-3DA3-4E8B-A56C-D95E4E9DD529}" srcOrd="3" destOrd="0" presId="urn:microsoft.com/office/officeart/2005/8/layout/vList2"/>
    <dgm:cxn modelId="{D451F2E7-25A5-412D-841E-F9BF02D83EDE}" type="presParOf" srcId="{C8E2EDEB-7FEC-4F70-988E-F3A0209A95E4}" destId="{23F2C615-2675-4CDC-896C-13F5A4EBBFB5}" srcOrd="4" destOrd="0" presId="urn:microsoft.com/office/officeart/2005/8/layout/vList2"/>
    <dgm:cxn modelId="{59D9386F-F30D-482D-9118-FEE3EB1D64AC}" type="presParOf" srcId="{C8E2EDEB-7FEC-4F70-988E-F3A0209A95E4}" destId="{EA245DE6-EDF1-48D9-A151-4630F3D57C6A}" srcOrd="5" destOrd="0" presId="urn:microsoft.com/office/officeart/2005/8/layout/vList2"/>
    <dgm:cxn modelId="{254CAE2F-1747-4A51-9070-8BA1C4F14BC7}" type="presParOf" srcId="{C8E2EDEB-7FEC-4F70-988E-F3A0209A95E4}" destId="{1C31FFCA-F2C4-4A3F-B246-5D912BC9C14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7F03C-42A6-4560-B857-A0D931BB7C5F}">
      <dsp:nvSpPr>
        <dsp:cNvPr id="0" name=""/>
        <dsp:cNvSpPr/>
      </dsp:nvSpPr>
      <dsp:spPr>
        <a:xfrm>
          <a:off x="0" y="294440"/>
          <a:ext cx="6666833" cy="11536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Requires a 20-year assessment of stormwater funding needs</a:t>
          </a:r>
        </a:p>
      </dsp:txBody>
      <dsp:txXfrm>
        <a:off x="56315" y="350755"/>
        <a:ext cx="6554203" cy="1040990"/>
      </dsp:txXfrm>
    </dsp:sp>
    <dsp:sp modelId="{258F2A45-72E6-48B0-8F73-E6D2AFAEF415}">
      <dsp:nvSpPr>
        <dsp:cNvPr id="0" name=""/>
        <dsp:cNvSpPr/>
      </dsp:nvSpPr>
      <dsp:spPr>
        <a:xfrm>
          <a:off x="0" y="1531580"/>
          <a:ext cx="6666833" cy="115362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Repeated every five years; first cycle collected in 2022.</a:t>
          </a:r>
        </a:p>
      </dsp:txBody>
      <dsp:txXfrm>
        <a:off x="56315" y="1587895"/>
        <a:ext cx="6554203" cy="1040990"/>
      </dsp:txXfrm>
    </dsp:sp>
    <dsp:sp modelId="{23F2C615-2675-4CDC-896C-13F5A4EBBFB5}">
      <dsp:nvSpPr>
        <dsp:cNvPr id="0" name=""/>
        <dsp:cNvSpPr/>
      </dsp:nvSpPr>
      <dsp:spPr>
        <a:xfrm>
          <a:off x="0" y="2768719"/>
          <a:ext cx="6666833" cy="115362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Response may help with getting State funding in the future</a:t>
          </a:r>
        </a:p>
      </dsp:txBody>
      <dsp:txXfrm>
        <a:off x="56315" y="2825034"/>
        <a:ext cx="6554203" cy="1040990"/>
      </dsp:txXfrm>
    </dsp:sp>
    <dsp:sp modelId="{1C31FFCA-F2C4-4A3F-B246-5D912BC9C14A}">
      <dsp:nvSpPr>
        <dsp:cNvPr id="0" name=""/>
        <dsp:cNvSpPr/>
      </dsp:nvSpPr>
      <dsp:spPr>
        <a:xfrm>
          <a:off x="0" y="4005860"/>
          <a:ext cx="6666833" cy="115362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$62 billion in needs identified spilt evenly between flooding and water quality.</a:t>
          </a:r>
        </a:p>
      </dsp:txBody>
      <dsp:txXfrm>
        <a:off x="56315" y="4062175"/>
        <a:ext cx="6554203" cy="1040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58BCF26-620A-423F-AC4B-3BDBDDC2A66F}" type="datetimeFigureOut">
              <a:rPr lang="en-US" smtClean="0"/>
              <a:t>6/27/2024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167BFD-9CF8-4D9E-BE56-BF28CF7F447D}" type="slidenum">
              <a:rPr lang="en-US" smtClean="0"/>
              <a:t>‹#›</a:t>
            </a:fld>
            <a:endParaRPr lang="en-US" dirty="0"/>
          </a:p>
        </p:txBody>
      </p:sp>
    </p:spTree>
    <p:extLst>
      <p:ext uri="{BB962C8B-B14F-4D97-AF65-F5344CB8AC3E}">
        <p14:creationId xmlns:p14="http://schemas.microsoft.com/office/powerpoint/2010/main" val="3661934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loridadep.gov/sites/default/files/Construction_Generic_Permit_0.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floridadep.gov/water/stormwater/content/municipal-separate-storm-sewer-systems-ms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rules.org/gateway/ChapterHome.asp?Chapter=62-303"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loridadep.gov/dear/watershed-assessment-section" TargetMode="External"/><Relationship Id="rId5" Type="http://schemas.openxmlformats.org/officeDocument/2006/relationships/hyperlink" Target="https://floridadep.gov/dear/water-quality-restoration/content/basin-management-action-plans-bmaps" TargetMode="External"/><Relationship Id="rId4" Type="http://schemas.openxmlformats.org/officeDocument/2006/relationships/hyperlink" Target="https://www.flrules.org/gateway/ChapterHome.asp?Chapter=62-30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rules.org/gateway/ChapterHome.asp?Chapter=62-30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floridadep.gov/dear/watershed-assessment-section" TargetMode="External"/><Relationship Id="rId5" Type="http://schemas.openxmlformats.org/officeDocument/2006/relationships/hyperlink" Target="https://floridadep.gov/dear/water-quality-restoration/content/basin-management-action-plans-bmaps" TargetMode="External"/><Relationship Id="rId4" Type="http://schemas.openxmlformats.org/officeDocument/2006/relationships/hyperlink" Target="https://www.flrules.org/gateway/ChapterHome.asp?Chapter=62-30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a:t>
            </a:fld>
            <a:endParaRPr lang="en-US" dirty="0"/>
          </a:p>
        </p:txBody>
      </p:sp>
    </p:spTree>
    <p:extLst>
      <p:ext uri="{BB962C8B-B14F-4D97-AF65-F5344CB8AC3E}">
        <p14:creationId xmlns:p14="http://schemas.microsoft.com/office/powerpoint/2010/main" val="37561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State’s NPDES program is the prevention  of erosion and sedimentation from construction sites. The State regulates construction activities that:</a:t>
            </a:r>
          </a:p>
          <a:p>
            <a:pPr algn="l">
              <a:buFont typeface="Arial" panose="020B0604020202020204" pitchFamily="34" charset="0"/>
              <a:buChar char="•"/>
            </a:pPr>
            <a:r>
              <a:rPr lang="en-US" b="0" i="0" dirty="0">
                <a:solidFill>
                  <a:srgbClr val="515151"/>
                </a:solidFill>
                <a:effectLst/>
                <a:latin typeface="Source Sans Pro" panose="020B0503030403020204" pitchFamily="34" charset="0"/>
              </a:rPr>
              <a:t>Disturb at least one or more acres of land or disturb less than one acre of land but are part of a common plan of development or sale (</a:t>
            </a:r>
            <a:r>
              <a:rPr lang="en-US" b="0" i="0" u="sng" dirty="0">
                <a:solidFill>
                  <a:srgbClr val="1E476B"/>
                </a:solidFill>
                <a:effectLst/>
                <a:latin typeface="Source Sans Pro" panose="020B0503030403020204" pitchFamily="34" charset="0"/>
                <a:hlinkClick r:id="rId3"/>
              </a:rPr>
              <a:t>CGP Section 8.3</a:t>
            </a:r>
            <a:r>
              <a:rPr lang="en-US" b="0" i="0" dirty="0">
                <a:solidFill>
                  <a:srgbClr val="515151"/>
                </a:solidFill>
                <a:effectLst/>
                <a:latin typeface="Source Sans Pro" panose="020B0503030403020204" pitchFamily="34" charset="0"/>
              </a:rPr>
              <a:t>).</a:t>
            </a:r>
          </a:p>
          <a:p>
            <a:pPr algn="l">
              <a:buFont typeface="Arial" panose="020B0604020202020204" pitchFamily="34" charset="0"/>
              <a:buChar char="•"/>
            </a:pPr>
            <a:r>
              <a:rPr lang="en-US" b="0" i="0" dirty="0">
                <a:solidFill>
                  <a:srgbClr val="515151"/>
                </a:solidFill>
                <a:effectLst/>
                <a:latin typeface="Source Sans Pro" panose="020B0503030403020204" pitchFamily="34" charset="0"/>
              </a:rPr>
              <a:t>Discharge stormwater to surface waters of the state or to surface waters of the state through a </a:t>
            </a:r>
            <a:r>
              <a:rPr lang="en-US" b="0" i="0" u="sng" dirty="0">
                <a:solidFill>
                  <a:srgbClr val="1E476B"/>
                </a:solidFill>
                <a:effectLst/>
                <a:latin typeface="Source Sans Pro" panose="020B0503030403020204" pitchFamily="34" charset="0"/>
                <a:hlinkClick r:id="rId4"/>
              </a:rPr>
              <a:t>municipal separate storm sewer system (MS4)</a:t>
            </a:r>
            <a:r>
              <a:rPr lang="en-US" b="0" i="0" dirty="0">
                <a:solidFill>
                  <a:srgbClr val="515151"/>
                </a:solidFill>
                <a:effectLst/>
                <a:latin typeface="Source Sans Pro" panose="020B0503030403020204" pitchFamily="34" charset="0"/>
              </a:rPr>
              <a:t>.</a:t>
            </a:r>
          </a:p>
          <a:p>
            <a:pPr algn="l">
              <a:buFont typeface="Arial" panose="020B0604020202020204" pitchFamily="34" charset="0"/>
              <a:buChar char="•"/>
            </a:pPr>
            <a:endParaRPr lang="en-US" b="0" i="0" dirty="0">
              <a:solidFill>
                <a:srgbClr val="515151"/>
              </a:solidFill>
              <a:effectLst/>
              <a:latin typeface="Source Sans Pro" panose="020B0503030403020204" pitchFamily="34" charset="0"/>
            </a:endParaRPr>
          </a:p>
          <a:p>
            <a:pPr algn="l">
              <a:buFont typeface="Arial" panose="020B0604020202020204" pitchFamily="34" charset="0"/>
              <a:buChar char="•"/>
            </a:pPr>
            <a:r>
              <a:rPr lang="en-US" b="0" i="0" dirty="0">
                <a:solidFill>
                  <a:srgbClr val="515151"/>
                </a:solidFill>
                <a:effectLst/>
                <a:latin typeface="Source Sans Pro" panose="020B0503030403020204" pitchFamily="34" charset="0"/>
              </a:rPr>
              <a:t>If your County is required to have an NPDES permit you will be required to adopt and enforce local erosion and sedimentation rules that mirror the states.</a:t>
            </a:r>
          </a:p>
          <a:p>
            <a:pPr algn="l">
              <a:buFont typeface="Arial" panose="020B0604020202020204" pitchFamily="34" charset="0"/>
              <a:buChar char="•"/>
            </a:pPr>
            <a:endParaRPr lang="en-US" b="0" i="0" dirty="0">
              <a:solidFill>
                <a:srgbClr val="515151"/>
              </a:solidFill>
              <a:effectLst/>
              <a:latin typeface="Source Sans Pro" panose="020B0503030403020204" pitchFamily="34" charset="0"/>
            </a:endParaRPr>
          </a:p>
          <a:p>
            <a:pPr algn="l">
              <a:buFont typeface="Arial" panose="020B0604020202020204" pitchFamily="34" charset="0"/>
              <a:buChar char="•"/>
            </a:pPr>
            <a:r>
              <a:rPr lang="en-US" b="0" i="0" dirty="0">
                <a:solidFill>
                  <a:srgbClr val="515151"/>
                </a:solidFill>
                <a:effectLst/>
                <a:latin typeface="Source Sans Pro" panose="020B0503030403020204" pitchFamily="34" charset="0"/>
              </a:rPr>
              <a:t>These are some examples of erosion and sedimentation violations. Sedimentation on roads can be a liability!</a:t>
            </a:r>
          </a:p>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10</a:t>
            </a:fld>
            <a:endParaRPr lang="en-US" dirty="0"/>
          </a:p>
        </p:txBody>
      </p:sp>
    </p:spTree>
    <p:extLst>
      <p:ext uri="{BB962C8B-B14F-4D97-AF65-F5344CB8AC3E}">
        <p14:creationId xmlns:p14="http://schemas.microsoft.com/office/powerpoint/2010/main" val="3315876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good construction runoff practices. To inspect construction sites for compliance, your staff should be certified through the State’s Stormwater Erosion and Sediment Inspector training. </a:t>
            </a:r>
          </a:p>
          <a:p>
            <a:endParaRPr lang="en-US" dirty="0"/>
          </a:p>
          <a:p>
            <a:r>
              <a:rPr lang="en-US" dirty="0"/>
              <a:t>Staff involved in maintenance work can take the operator portion of the class that focuses on proper installation of erosion and sediment controls.</a:t>
            </a:r>
          </a:p>
          <a:p>
            <a:endParaRPr lang="en-US" dirty="0"/>
          </a:p>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11</a:t>
            </a:fld>
            <a:endParaRPr lang="en-US" dirty="0"/>
          </a:p>
        </p:txBody>
      </p:sp>
    </p:spTree>
    <p:extLst>
      <p:ext uri="{BB962C8B-B14F-4D97-AF65-F5344CB8AC3E}">
        <p14:creationId xmlns:p14="http://schemas.microsoft.com/office/powerpoint/2010/main" val="258130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12</a:t>
            </a:fld>
            <a:endParaRPr lang="en-US" dirty="0"/>
          </a:p>
        </p:txBody>
      </p:sp>
    </p:spTree>
    <p:extLst>
      <p:ext uri="{BB962C8B-B14F-4D97-AF65-F5344CB8AC3E}">
        <p14:creationId xmlns:p14="http://schemas.microsoft.com/office/powerpoint/2010/main" val="283560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13</a:t>
            </a:fld>
            <a:endParaRPr lang="en-US" dirty="0"/>
          </a:p>
        </p:txBody>
      </p:sp>
    </p:spTree>
    <p:extLst>
      <p:ext uri="{BB962C8B-B14F-4D97-AF65-F5344CB8AC3E}">
        <p14:creationId xmlns:p14="http://schemas.microsoft.com/office/powerpoint/2010/main" val="2945865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14</a:t>
            </a:fld>
            <a:endParaRPr lang="en-US" dirty="0"/>
          </a:p>
        </p:txBody>
      </p:sp>
    </p:spTree>
    <p:extLst>
      <p:ext uri="{BB962C8B-B14F-4D97-AF65-F5344CB8AC3E}">
        <p14:creationId xmlns:p14="http://schemas.microsoft.com/office/powerpoint/2010/main" val="357895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15</a:t>
            </a:fld>
            <a:endParaRPr lang="en-US" dirty="0"/>
          </a:p>
        </p:txBody>
      </p:sp>
    </p:spTree>
    <p:extLst>
      <p:ext uri="{BB962C8B-B14F-4D97-AF65-F5344CB8AC3E}">
        <p14:creationId xmlns:p14="http://schemas.microsoft.com/office/powerpoint/2010/main" val="77321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16</a:t>
            </a:fld>
            <a:endParaRPr lang="en-US" dirty="0"/>
          </a:p>
        </p:txBody>
      </p:sp>
    </p:spTree>
    <p:extLst>
      <p:ext uri="{BB962C8B-B14F-4D97-AF65-F5344CB8AC3E}">
        <p14:creationId xmlns:p14="http://schemas.microsoft.com/office/powerpoint/2010/main" val="2961846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17</a:t>
            </a:fld>
            <a:endParaRPr lang="en-US" dirty="0"/>
          </a:p>
        </p:txBody>
      </p:sp>
    </p:spTree>
    <p:extLst>
      <p:ext uri="{BB962C8B-B14F-4D97-AF65-F5344CB8AC3E}">
        <p14:creationId xmlns:p14="http://schemas.microsoft.com/office/powerpoint/2010/main" val="41015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18</a:t>
            </a:fld>
            <a:endParaRPr lang="en-US" dirty="0"/>
          </a:p>
        </p:txBody>
      </p:sp>
    </p:spTree>
    <p:extLst>
      <p:ext uri="{BB962C8B-B14F-4D97-AF65-F5344CB8AC3E}">
        <p14:creationId xmlns:p14="http://schemas.microsoft.com/office/powerpoint/2010/main" val="341438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19</a:t>
            </a:fld>
            <a:endParaRPr lang="en-US" dirty="0"/>
          </a:p>
        </p:txBody>
      </p:sp>
    </p:spTree>
    <p:extLst>
      <p:ext uri="{BB962C8B-B14F-4D97-AF65-F5344CB8AC3E}">
        <p14:creationId xmlns:p14="http://schemas.microsoft.com/office/powerpoint/2010/main" val="870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Eutrophication is the process by which a waterbody becomes enriched with nutrients.</a:t>
            </a:r>
          </a:p>
        </p:txBody>
      </p:sp>
      <p:sp>
        <p:nvSpPr>
          <p:cNvPr id="4" name="Slide Number Placeholder 3"/>
          <p:cNvSpPr>
            <a:spLocks noGrp="1"/>
          </p:cNvSpPr>
          <p:nvPr>
            <p:ph type="sldNum" sz="quarter" idx="5"/>
          </p:nvPr>
        </p:nvSpPr>
        <p:spPr/>
        <p:txBody>
          <a:bodyPr/>
          <a:lstStyle/>
          <a:p>
            <a:fld id="{9A167BFD-9CF8-4D9E-BE56-BF28CF7F447D}" type="slidenum">
              <a:rPr lang="en-US" smtClean="0"/>
              <a:t>2</a:t>
            </a:fld>
            <a:endParaRPr lang="en-US" dirty="0"/>
          </a:p>
        </p:txBody>
      </p:sp>
    </p:spTree>
    <p:extLst>
      <p:ext uri="{BB962C8B-B14F-4D97-AF65-F5344CB8AC3E}">
        <p14:creationId xmlns:p14="http://schemas.microsoft.com/office/powerpoint/2010/main" val="3755465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20</a:t>
            </a:fld>
            <a:endParaRPr lang="en-US" dirty="0"/>
          </a:p>
        </p:txBody>
      </p:sp>
    </p:spTree>
    <p:extLst>
      <p:ext uri="{BB962C8B-B14F-4D97-AF65-F5344CB8AC3E}">
        <p14:creationId xmlns:p14="http://schemas.microsoft.com/office/powerpoint/2010/main" val="1112439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21</a:t>
            </a:fld>
            <a:endParaRPr lang="en-US" dirty="0"/>
          </a:p>
        </p:txBody>
      </p:sp>
    </p:spTree>
    <p:extLst>
      <p:ext uri="{BB962C8B-B14F-4D97-AF65-F5344CB8AC3E}">
        <p14:creationId xmlns:p14="http://schemas.microsoft.com/office/powerpoint/2010/main" val="106983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22</a:t>
            </a:fld>
            <a:endParaRPr lang="en-US" dirty="0"/>
          </a:p>
        </p:txBody>
      </p:sp>
    </p:spTree>
    <p:extLst>
      <p:ext uri="{BB962C8B-B14F-4D97-AF65-F5344CB8AC3E}">
        <p14:creationId xmlns:p14="http://schemas.microsoft.com/office/powerpoint/2010/main" val="65419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23</a:t>
            </a:fld>
            <a:endParaRPr lang="en-US" dirty="0"/>
          </a:p>
        </p:txBody>
      </p:sp>
    </p:spTree>
    <p:extLst>
      <p:ext uri="{BB962C8B-B14F-4D97-AF65-F5344CB8AC3E}">
        <p14:creationId xmlns:p14="http://schemas.microsoft.com/office/powerpoint/2010/main" val="3157997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24</a:t>
            </a:fld>
            <a:endParaRPr lang="en-US" dirty="0"/>
          </a:p>
        </p:txBody>
      </p:sp>
    </p:spTree>
    <p:extLst>
      <p:ext uri="{BB962C8B-B14F-4D97-AF65-F5344CB8AC3E}">
        <p14:creationId xmlns:p14="http://schemas.microsoft.com/office/powerpoint/2010/main" val="2359531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25</a:t>
            </a:fld>
            <a:endParaRPr lang="en-US" dirty="0"/>
          </a:p>
        </p:txBody>
      </p:sp>
    </p:spTree>
    <p:extLst>
      <p:ext uri="{BB962C8B-B14F-4D97-AF65-F5344CB8AC3E}">
        <p14:creationId xmlns:p14="http://schemas.microsoft.com/office/powerpoint/2010/main" val="1093917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26</a:t>
            </a:fld>
            <a:endParaRPr lang="en-US" dirty="0"/>
          </a:p>
        </p:txBody>
      </p:sp>
    </p:spTree>
    <p:extLst>
      <p:ext uri="{BB962C8B-B14F-4D97-AF65-F5344CB8AC3E}">
        <p14:creationId xmlns:p14="http://schemas.microsoft.com/office/powerpoint/2010/main" val="3088433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27</a:t>
            </a:fld>
            <a:endParaRPr lang="en-US" dirty="0"/>
          </a:p>
        </p:txBody>
      </p:sp>
    </p:spTree>
    <p:extLst>
      <p:ext uri="{BB962C8B-B14F-4D97-AF65-F5344CB8AC3E}">
        <p14:creationId xmlns:p14="http://schemas.microsoft.com/office/powerpoint/2010/main" val="1026602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28</a:t>
            </a:fld>
            <a:endParaRPr lang="en-US" dirty="0"/>
          </a:p>
        </p:txBody>
      </p:sp>
    </p:spTree>
    <p:extLst>
      <p:ext uri="{BB962C8B-B14F-4D97-AF65-F5344CB8AC3E}">
        <p14:creationId xmlns:p14="http://schemas.microsoft.com/office/powerpoint/2010/main" val="2004704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29</a:t>
            </a:fld>
            <a:endParaRPr lang="en-US" dirty="0"/>
          </a:p>
        </p:txBody>
      </p:sp>
    </p:spTree>
    <p:extLst>
      <p:ext uri="{BB962C8B-B14F-4D97-AF65-F5344CB8AC3E}">
        <p14:creationId xmlns:p14="http://schemas.microsoft.com/office/powerpoint/2010/main" val="2885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Times New Roman" panose="02020603050405020304" pitchFamily="18" charset="0"/>
              </a:rPr>
              <a:t>Chapter 62-40, F.A.C. (Water Resource Implementation Rule) — provides water resource implementation goals, objectives, and guidance relating to water resources. This includes guiding principles for stormwater and surface water management programs (including the basis for minimum design criteria for the stormwater management systems), flood protection, natural systems protection and management, minimum flows and levels, and protection measures for surface water resources (including the goals for implementation of erosion and sediment control measures).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•Chapter 62-302, F.A.C. (Surface Water Quality Standards) — provides the State’s numeric and narrative water quality standards criteria for surface waters, lists the classes of waters in Florida, and lists waters that are designated as Outstanding Florida Waters. Also includes the state’s anti-degradation requirements. </a:t>
            </a:r>
          </a:p>
          <a:p>
            <a:endParaRPr lang="en-US" dirty="0"/>
          </a:p>
          <a:p>
            <a:r>
              <a:rPr lang="en-US" dirty="0"/>
              <a:t>State permits are called Environmental Resource Permits and are issued through the water management Districts. </a:t>
            </a:r>
          </a:p>
        </p:txBody>
      </p:sp>
      <p:sp>
        <p:nvSpPr>
          <p:cNvPr id="4" name="Slide Number Placeholder 3"/>
          <p:cNvSpPr>
            <a:spLocks noGrp="1"/>
          </p:cNvSpPr>
          <p:nvPr>
            <p:ph type="sldNum" sz="quarter" idx="5"/>
          </p:nvPr>
        </p:nvSpPr>
        <p:spPr/>
        <p:txBody>
          <a:bodyPr/>
          <a:lstStyle/>
          <a:p>
            <a:fld id="{9A167BFD-9CF8-4D9E-BE56-BF28CF7F447D}" type="slidenum">
              <a:rPr lang="en-US" smtClean="0"/>
              <a:t>3</a:t>
            </a:fld>
            <a:endParaRPr lang="en-US" dirty="0"/>
          </a:p>
        </p:txBody>
      </p:sp>
    </p:spTree>
    <p:extLst>
      <p:ext uri="{BB962C8B-B14F-4D97-AF65-F5344CB8AC3E}">
        <p14:creationId xmlns:p14="http://schemas.microsoft.com/office/powerpoint/2010/main" val="3997330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Treats base flow with engineered media that provides removal of pollutants, especially nutrients.</a:t>
            </a:r>
          </a:p>
        </p:txBody>
      </p:sp>
      <p:sp>
        <p:nvSpPr>
          <p:cNvPr id="4" name="Slide Number Placeholder 3"/>
          <p:cNvSpPr>
            <a:spLocks noGrp="1"/>
          </p:cNvSpPr>
          <p:nvPr>
            <p:ph type="sldNum" sz="quarter" idx="5"/>
          </p:nvPr>
        </p:nvSpPr>
        <p:spPr/>
        <p:txBody>
          <a:bodyPr/>
          <a:lstStyle/>
          <a:p>
            <a:fld id="{9A167BFD-9CF8-4D9E-BE56-BF28CF7F447D}" type="slidenum">
              <a:rPr lang="en-US" smtClean="0"/>
              <a:t>30</a:t>
            </a:fld>
            <a:endParaRPr lang="en-US" dirty="0"/>
          </a:p>
        </p:txBody>
      </p:sp>
    </p:spTree>
    <p:extLst>
      <p:ext uri="{BB962C8B-B14F-4D97-AF65-F5344CB8AC3E}">
        <p14:creationId xmlns:p14="http://schemas.microsoft.com/office/powerpoint/2010/main" val="4272019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31</a:t>
            </a:fld>
            <a:endParaRPr lang="en-US" dirty="0"/>
          </a:p>
        </p:txBody>
      </p:sp>
    </p:spTree>
    <p:extLst>
      <p:ext uri="{BB962C8B-B14F-4D97-AF65-F5344CB8AC3E}">
        <p14:creationId xmlns:p14="http://schemas.microsoft.com/office/powerpoint/2010/main" val="1466802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32</a:t>
            </a:fld>
            <a:endParaRPr lang="en-US" dirty="0"/>
          </a:p>
        </p:txBody>
      </p:sp>
    </p:spTree>
    <p:extLst>
      <p:ext uri="{BB962C8B-B14F-4D97-AF65-F5344CB8AC3E}">
        <p14:creationId xmlns:p14="http://schemas.microsoft.com/office/powerpoint/2010/main" val="2063232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33</a:t>
            </a:fld>
            <a:endParaRPr lang="en-US" dirty="0"/>
          </a:p>
        </p:txBody>
      </p:sp>
    </p:spTree>
    <p:extLst>
      <p:ext uri="{BB962C8B-B14F-4D97-AF65-F5344CB8AC3E}">
        <p14:creationId xmlns:p14="http://schemas.microsoft.com/office/powerpoint/2010/main" val="597815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7E8AFC-523E-441E-B89C-CB712E5DD698}" type="slidenum">
              <a:rPr lang="en-US" smtClean="0"/>
              <a:t>34</a:t>
            </a:fld>
            <a:endParaRPr lang="en-US" dirty="0"/>
          </a:p>
        </p:txBody>
      </p:sp>
    </p:spTree>
    <p:extLst>
      <p:ext uri="{BB962C8B-B14F-4D97-AF65-F5344CB8AC3E}">
        <p14:creationId xmlns:p14="http://schemas.microsoft.com/office/powerpoint/2010/main" val="216037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latin typeface="Times New Roman" panose="02020603050405020304" pitchFamily="18" charset="0"/>
              </a:rPr>
              <a:t>Chapters 62-303 (Identification of Impaired Surface Waters), 62-304, (Total Maximum Daily Loads), and 62-306, F.A.C. (Water Quality Credit Trading) — provide for identification of waters that do not meet state water quality standards and that are subject to pollution limits and recovery plans. Discharges of pollutants that cause or contribute to such impairment are subject to meeting net improvement requirements, as discussed in section 10.2.4.5 of this Volume and Volume II. </a:t>
            </a:r>
          </a:p>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4</a:t>
            </a:fld>
            <a:endParaRPr lang="en-US" dirty="0"/>
          </a:p>
        </p:txBody>
      </p:sp>
    </p:spTree>
    <p:extLst>
      <p:ext uri="{BB962C8B-B14F-4D97-AF65-F5344CB8AC3E}">
        <p14:creationId xmlns:p14="http://schemas.microsoft.com/office/powerpoint/2010/main" val="337822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TMDL Process:</a:t>
            </a:r>
          </a:p>
          <a:p>
            <a:pPr algn="l">
              <a:buFont typeface="+mj-lt"/>
              <a:buAutoNum type="arabicPeriod"/>
            </a:pPr>
            <a:r>
              <a:rPr lang="en-US" b="0" i="0" dirty="0">
                <a:solidFill>
                  <a:srgbClr val="515151"/>
                </a:solidFill>
                <a:effectLst/>
                <a:latin typeface="Source Sans Pro" panose="020B0503030403020204" pitchFamily="34" charset="0"/>
              </a:rPr>
              <a:t>Assess the quality of surface waters-are they meeting water quality standards? </a:t>
            </a:r>
            <a:r>
              <a:rPr lang="en-US" b="0" i="0" u="sng" dirty="0">
                <a:solidFill>
                  <a:srgbClr val="1E476B"/>
                </a:solidFill>
                <a:effectLst/>
                <a:latin typeface="Source Sans Pro" panose="020B0503030403020204" pitchFamily="34" charset="0"/>
              </a:rPr>
              <a:t>(</a:t>
            </a:r>
            <a:r>
              <a:rPr lang="en-US" b="0" i="0" dirty="0">
                <a:solidFill>
                  <a:srgbClr val="515151"/>
                </a:solidFill>
                <a:effectLst/>
                <a:latin typeface="Source Sans Pro" panose="020B0503030403020204" pitchFamily="34" charset="0"/>
              </a:rPr>
              <a:t>Determine which waters are impaired-that is, which ones are not meeting water quality standards for a particular pollutant or pollutants. </a:t>
            </a:r>
            <a:r>
              <a:rPr lang="en-US" b="0" i="0" u="sng" dirty="0">
                <a:solidFill>
                  <a:srgbClr val="1E476B"/>
                </a:solidFill>
                <a:effectLst/>
                <a:latin typeface="Source Sans Pro" panose="020B0503030403020204" pitchFamily="34" charset="0"/>
                <a:hlinkClick r:id="rId3"/>
              </a:rPr>
              <a:t>(Impaired Waters Rule (IWR) - Chapter 62-303)</a:t>
            </a:r>
            <a:r>
              <a:rPr lang="en-US" b="0" i="0" dirty="0">
                <a:solidFill>
                  <a:srgbClr val="515151"/>
                </a:solidFill>
                <a:effectLst/>
                <a:latin typeface="Source Sans Pro" panose="020B0503030403020204" pitchFamily="34" charset="0"/>
              </a:rPr>
              <a:t>.</a:t>
            </a:r>
          </a:p>
          <a:p>
            <a:pPr algn="l">
              <a:buFont typeface="+mj-lt"/>
              <a:buAutoNum type="arabicPeriod"/>
            </a:pPr>
            <a:r>
              <a:rPr lang="en-US" b="0" i="0" dirty="0">
                <a:solidFill>
                  <a:srgbClr val="515151"/>
                </a:solidFill>
                <a:effectLst/>
                <a:latin typeface="Source Sans Pro" panose="020B0503030403020204" pitchFamily="34" charset="0"/>
              </a:rPr>
              <a:t>Establish and adopt, by rule, a TMDL for each impaired water for the pollutants of concern-the ones causing the water quality problems. </a:t>
            </a:r>
            <a:r>
              <a:rPr lang="en-US" b="0" i="0" u="sng" dirty="0">
                <a:solidFill>
                  <a:srgbClr val="1E476B"/>
                </a:solidFill>
                <a:effectLst/>
                <a:latin typeface="Source Sans Pro" panose="020B0503030403020204" pitchFamily="34" charset="0"/>
                <a:hlinkClick r:id="rId4"/>
              </a:rPr>
              <a:t>(TMDLs - Chapter 62-304)</a:t>
            </a:r>
            <a:r>
              <a:rPr lang="en-US" b="0" i="0" dirty="0">
                <a:solidFill>
                  <a:srgbClr val="515151"/>
                </a:solidFill>
                <a:effectLst/>
                <a:latin typeface="Source Sans Pro" panose="020B0503030403020204" pitchFamily="34" charset="0"/>
              </a:rPr>
              <a:t>.</a:t>
            </a:r>
          </a:p>
          <a:p>
            <a:pPr algn="l">
              <a:buFont typeface="+mj-lt"/>
              <a:buAutoNum type="arabicPeriod"/>
            </a:pPr>
            <a:r>
              <a:rPr lang="en-US" b="0" i="0" dirty="0">
                <a:solidFill>
                  <a:srgbClr val="515151"/>
                </a:solidFill>
                <a:effectLst/>
                <a:latin typeface="Source Sans Pro" panose="020B0503030403020204" pitchFamily="34" charset="0"/>
              </a:rPr>
              <a:t>Develop, with extensive local stakeholder input, </a:t>
            </a:r>
            <a:r>
              <a:rPr lang="en-US" b="0" i="0" u="sng" dirty="0">
                <a:solidFill>
                  <a:srgbClr val="1E476B"/>
                </a:solidFill>
                <a:effectLst/>
                <a:latin typeface="Source Sans Pro" panose="020B0503030403020204" pitchFamily="34" charset="0"/>
                <a:hlinkClick r:id="rId5"/>
              </a:rPr>
              <a:t>Basin Management Action Plans (BMAPs)</a:t>
            </a:r>
            <a:r>
              <a:rPr lang="en-US" b="0" i="0" dirty="0">
                <a:solidFill>
                  <a:srgbClr val="515151"/>
                </a:solidFill>
                <a:effectLst/>
                <a:latin typeface="Source Sans Pro" panose="020B0503030403020204" pitchFamily="34" charset="0"/>
              </a:rPr>
              <a:t> that:</a:t>
            </a:r>
          </a:p>
          <a:p>
            <a:pPr lvl="1" algn="l">
              <a:buFont typeface="Arial" panose="020B0604020202020204" pitchFamily="34" charset="0"/>
              <a:buChar char="•"/>
            </a:pPr>
            <a:r>
              <a:rPr lang="en-US" b="0" i="0" dirty="0">
                <a:solidFill>
                  <a:srgbClr val="515151"/>
                </a:solidFill>
                <a:effectLst/>
                <a:latin typeface="Source Sans Pro" panose="020B0503030403020204" pitchFamily="34" charset="0"/>
              </a:rPr>
              <a:t>Implement the strategies and actions in the BMAP.</a:t>
            </a:r>
          </a:p>
          <a:p>
            <a:pPr lvl="1" algn="l">
              <a:buFont typeface="Arial" panose="020B0604020202020204" pitchFamily="34" charset="0"/>
              <a:buChar char="•"/>
            </a:pPr>
            <a:r>
              <a:rPr lang="en-US" b="0" i="0" dirty="0">
                <a:solidFill>
                  <a:srgbClr val="515151"/>
                </a:solidFill>
                <a:effectLst/>
                <a:latin typeface="Source Sans Pro" panose="020B0503030403020204" pitchFamily="34" charset="0"/>
              </a:rPr>
              <a:t>Measure the effectiveness of the BMAP, both continuously at the local level and through a formal re-evaluation every five years.</a:t>
            </a:r>
          </a:p>
          <a:p>
            <a:pPr lvl="1" algn="l">
              <a:buFont typeface="Arial" panose="020B0604020202020204" pitchFamily="34" charset="0"/>
              <a:buChar char="•"/>
            </a:pPr>
            <a:r>
              <a:rPr lang="en-US" b="0" i="0" dirty="0">
                <a:solidFill>
                  <a:srgbClr val="515151"/>
                </a:solidFill>
                <a:effectLst/>
                <a:latin typeface="Source Sans Pro" panose="020B0503030403020204" pitchFamily="34" charset="0"/>
              </a:rPr>
              <a:t>Adapt-change the plan and change the actions if things aren't working.</a:t>
            </a:r>
          </a:p>
          <a:p>
            <a:pPr lvl="1" algn="l">
              <a:buFont typeface="Arial" panose="020B0604020202020204" pitchFamily="34" charset="0"/>
              <a:buChar char="•"/>
            </a:pPr>
            <a:r>
              <a:rPr lang="en-US" b="0" i="0" u="sng" dirty="0">
                <a:solidFill>
                  <a:srgbClr val="1E476B"/>
                </a:solidFill>
                <a:effectLst/>
                <a:latin typeface="Source Sans Pro" panose="020B0503030403020204" pitchFamily="34" charset="0"/>
                <a:hlinkClick r:id="rId6"/>
              </a:rPr>
              <a:t>Reassess</a:t>
            </a:r>
            <a:r>
              <a:rPr lang="en-US" b="0" i="0" dirty="0">
                <a:solidFill>
                  <a:srgbClr val="515151"/>
                </a:solidFill>
                <a:effectLst/>
                <a:latin typeface="Source Sans Pro" panose="020B0503030403020204" pitchFamily="34" charset="0"/>
              </a:rPr>
              <a:t> the quality of surface waters continuously.</a:t>
            </a:r>
          </a:p>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5</a:t>
            </a:fld>
            <a:endParaRPr lang="en-US" dirty="0"/>
          </a:p>
        </p:txBody>
      </p:sp>
    </p:spTree>
    <p:extLst>
      <p:ext uri="{BB962C8B-B14F-4D97-AF65-F5344CB8AC3E}">
        <p14:creationId xmlns:p14="http://schemas.microsoft.com/office/powerpoint/2010/main" val="296550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TMDL Process:</a:t>
            </a:r>
          </a:p>
          <a:p>
            <a:pPr algn="l">
              <a:buFont typeface="+mj-lt"/>
              <a:buAutoNum type="arabicPeriod"/>
            </a:pPr>
            <a:r>
              <a:rPr lang="en-US" b="0" i="0" dirty="0">
                <a:solidFill>
                  <a:srgbClr val="515151"/>
                </a:solidFill>
                <a:effectLst/>
                <a:latin typeface="Source Sans Pro" panose="020B0503030403020204" pitchFamily="34" charset="0"/>
              </a:rPr>
              <a:t>Assess the quality of surface waters-are they meeting water quality standards? </a:t>
            </a:r>
            <a:r>
              <a:rPr lang="en-US" b="0" i="0" u="sng" dirty="0">
                <a:solidFill>
                  <a:srgbClr val="1E476B"/>
                </a:solidFill>
                <a:effectLst/>
                <a:latin typeface="Source Sans Pro" panose="020B0503030403020204" pitchFamily="34" charset="0"/>
              </a:rPr>
              <a:t>(</a:t>
            </a:r>
            <a:r>
              <a:rPr lang="en-US" b="0" i="0" dirty="0">
                <a:solidFill>
                  <a:srgbClr val="515151"/>
                </a:solidFill>
                <a:effectLst/>
                <a:latin typeface="Source Sans Pro" panose="020B0503030403020204" pitchFamily="34" charset="0"/>
              </a:rPr>
              <a:t>Determine which waters are impaired-that is, which ones are not meeting water quality standards for a particular pollutant or pollutants. </a:t>
            </a:r>
            <a:r>
              <a:rPr lang="en-US" b="0" i="0" u="sng" dirty="0">
                <a:solidFill>
                  <a:srgbClr val="1E476B"/>
                </a:solidFill>
                <a:effectLst/>
                <a:latin typeface="Source Sans Pro" panose="020B0503030403020204" pitchFamily="34" charset="0"/>
                <a:hlinkClick r:id="rId3"/>
              </a:rPr>
              <a:t>(Impaired Waters Rule (IWR) - Chapter 62-303)</a:t>
            </a:r>
            <a:r>
              <a:rPr lang="en-US" b="0" i="0" dirty="0">
                <a:solidFill>
                  <a:srgbClr val="515151"/>
                </a:solidFill>
                <a:effectLst/>
                <a:latin typeface="Source Sans Pro" panose="020B0503030403020204" pitchFamily="34" charset="0"/>
              </a:rPr>
              <a:t>.</a:t>
            </a:r>
          </a:p>
          <a:p>
            <a:pPr algn="l">
              <a:buFont typeface="+mj-lt"/>
              <a:buAutoNum type="arabicPeriod"/>
            </a:pPr>
            <a:r>
              <a:rPr lang="en-US" b="0" i="0" dirty="0">
                <a:solidFill>
                  <a:srgbClr val="515151"/>
                </a:solidFill>
                <a:effectLst/>
                <a:latin typeface="Source Sans Pro" panose="020B0503030403020204" pitchFamily="34" charset="0"/>
              </a:rPr>
              <a:t>Establish and adopt, by rule, a TMDL for each impaired water for the pollutants of concern-the ones causing the water quality problems. </a:t>
            </a:r>
            <a:r>
              <a:rPr lang="en-US" b="0" i="0" u="sng" dirty="0">
                <a:solidFill>
                  <a:srgbClr val="1E476B"/>
                </a:solidFill>
                <a:effectLst/>
                <a:latin typeface="Source Sans Pro" panose="020B0503030403020204" pitchFamily="34" charset="0"/>
                <a:hlinkClick r:id="rId4"/>
              </a:rPr>
              <a:t>(TMDLs - Chapter 62-304)</a:t>
            </a:r>
            <a:r>
              <a:rPr lang="en-US" b="0" i="0" dirty="0">
                <a:solidFill>
                  <a:srgbClr val="515151"/>
                </a:solidFill>
                <a:effectLst/>
                <a:latin typeface="Source Sans Pro" panose="020B0503030403020204" pitchFamily="34" charset="0"/>
              </a:rPr>
              <a:t>.</a:t>
            </a:r>
          </a:p>
          <a:p>
            <a:pPr algn="l">
              <a:buFont typeface="+mj-lt"/>
              <a:buAutoNum type="arabicPeriod"/>
            </a:pPr>
            <a:r>
              <a:rPr lang="en-US" b="0" i="0" dirty="0">
                <a:solidFill>
                  <a:srgbClr val="515151"/>
                </a:solidFill>
                <a:effectLst/>
                <a:latin typeface="Source Sans Pro" panose="020B0503030403020204" pitchFamily="34" charset="0"/>
              </a:rPr>
              <a:t>Develop, with extensive local stakeholder input, </a:t>
            </a:r>
            <a:r>
              <a:rPr lang="en-US" b="0" i="0" u="sng" dirty="0">
                <a:solidFill>
                  <a:srgbClr val="1E476B"/>
                </a:solidFill>
                <a:effectLst/>
                <a:latin typeface="Source Sans Pro" panose="020B0503030403020204" pitchFamily="34" charset="0"/>
                <a:hlinkClick r:id="rId5"/>
              </a:rPr>
              <a:t>Basin Management Action Plans (BMAPs)</a:t>
            </a:r>
            <a:r>
              <a:rPr lang="en-US" b="0" i="0" dirty="0">
                <a:solidFill>
                  <a:srgbClr val="515151"/>
                </a:solidFill>
                <a:effectLst/>
                <a:latin typeface="Source Sans Pro" panose="020B0503030403020204" pitchFamily="34" charset="0"/>
              </a:rPr>
              <a:t> that:</a:t>
            </a:r>
          </a:p>
          <a:p>
            <a:pPr lvl="1" algn="l">
              <a:buFont typeface="Arial" panose="020B0604020202020204" pitchFamily="34" charset="0"/>
              <a:buChar char="•"/>
            </a:pPr>
            <a:r>
              <a:rPr lang="en-US" b="0" i="0" dirty="0">
                <a:solidFill>
                  <a:srgbClr val="515151"/>
                </a:solidFill>
                <a:effectLst/>
                <a:latin typeface="Source Sans Pro" panose="020B0503030403020204" pitchFamily="34" charset="0"/>
              </a:rPr>
              <a:t>Implement the strategies and actions in the BMAP.</a:t>
            </a:r>
          </a:p>
          <a:p>
            <a:pPr lvl="1" algn="l">
              <a:buFont typeface="Arial" panose="020B0604020202020204" pitchFamily="34" charset="0"/>
              <a:buChar char="•"/>
            </a:pPr>
            <a:r>
              <a:rPr lang="en-US" b="0" i="0" dirty="0">
                <a:solidFill>
                  <a:srgbClr val="515151"/>
                </a:solidFill>
                <a:effectLst/>
                <a:latin typeface="Source Sans Pro" panose="020B0503030403020204" pitchFamily="34" charset="0"/>
              </a:rPr>
              <a:t>Measure the effectiveness of the BMAP, both continuously at the local level and through a formal re-evaluation every five years.</a:t>
            </a:r>
          </a:p>
          <a:p>
            <a:pPr lvl="1" algn="l">
              <a:buFont typeface="Arial" panose="020B0604020202020204" pitchFamily="34" charset="0"/>
              <a:buChar char="•"/>
            </a:pPr>
            <a:r>
              <a:rPr lang="en-US" b="0" i="0" dirty="0">
                <a:solidFill>
                  <a:srgbClr val="515151"/>
                </a:solidFill>
                <a:effectLst/>
                <a:latin typeface="Source Sans Pro" panose="020B0503030403020204" pitchFamily="34" charset="0"/>
              </a:rPr>
              <a:t>Adapt-change the plan and change the actions if things aren't working.</a:t>
            </a:r>
          </a:p>
          <a:p>
            <a:pPr lvl="1" algn="l">
              <a:buFont typeface="Arial" panose="020B0604020202020204" pitchFamily="34" charset="0"/>
              <a:buChar char="•"/>
            </a:pPr>
            <a:r>
              <a:rPr lang="en-US" b="0" i="0" u="sng" dirty="0">
                <a:solidFill>
                  <a:srgbClr val="1E476B"/>
                </a:solidFill>
                <a:effectLst/>
                <a:latin typeface="Source Sans Pro" panose="020B0503030403020204" pitchFamily="34" charset="0"/>
                <a:hlinkClick r:id="rId6"/>
              </a:rPr>
              <a:t>Reassess</a:t>
            </a:r>
            <a:r>
              <a:rPr lang="en-US" b="0" i="0" dirty="0">
                <a:solidFill>
                  <a:srgbClr val="515151"/>
                </a:solidFill>
                <a:effectLst/>
                <a:latin typeface="Source Sans Pro" panose="020B0503030403020204" pitchFamily="34" charset="0"/>
              </a:rPr>
              <a:t> the quality of surface waters continuously.</a:t>
            </a:r>
          </a:p>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6</a:t>
            </a:fld>
            <a:endParaRPr lang="en-US" dirty="0"/>
          </a:p>
        </p:txBody>
      </p:sp>
    </p:spTree>
    <p:extLst>
      <p:ext uri="{BB962C8B-B14F-4D97-AF65-F5344CB8AC3E}">
        <p14:creationId xmlns:p14="http://schemas.microsoft.com/office/powerpoint/2010/main" val="263669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151"/>
                </a:solidFill>
                <a:effectLst/>
                <a:latin typeface="Source Sans Pro" panose="020B0503030403020204" pitchFamily="34" charset="0"/>
              </a:rPr>
              <a:t>BMAPs contain a comprehensive set of solutions, such as permit limits on wastewater facilities, urban and agricultural best management practices, and conservation programs designed to achieve pollutant reductions established by a total maximum daily load (TMDL).</a:t>
            </a:r>
          </a:p>
          <a:p>
            <a:endParaRPr lang="en-US" b="0" i="0" dirty="0">
              <a:solidFill>
                <a:srgbClr val="515151"/>
              </a:solidFill>
              <a:effectLst/>
              <a:latin typeface="Source Sans Pro" panose="020B0503030403020204" pitchFamily="34" charset="0"/>
            </a:endParaRPr>
          </a:p>
          <a:p>
            <a:r>
              <a:rPr lang="en-US" b="0" i="0" dirty="0">
                <a:solidFill>
                  <a:srgbClr val="515151"/>
                </a:solidFill>
                <a:effectLst/>
                <a:latin typeface="Source Sans Pro" panose="020B0503030403020204" pitchFamily="34" charset="0"/>
              </a:rPr>
              <a:t>BMAPs are adopted by Florida Department of Environmental Protection Secretarial Order and are legally enforceable. </a:t>
            </a:r>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7</a:t>
            </a:fld>
            <a:endParaRPr lang="en-US" dirty="0"/>
          </a:p>
        </p:txBody>
      </p:sp>
    </p:spTree>
    <p:extLst>
      <p:ext uri="{BB962C8B-B14F-4D97-AF65-F5344CB8AC3E}">
        <p14:creationId xmlns:p14="http://schemas.microsoft.com/office/powerpoint/2010/main" val="36611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8</a:t>
            </a:fld>
            <a:endParaRPr lang="en-US" dirty="0"/>
          </a:p>
        </p:txBody>
      </p:sp>
    </p:spTree>
    <p:extLst>
      <p:ext uri="{BB962C8B-B14F-4D97-AF65-F5344CB8AC3E}">
        <p14:creationId xmlns:p14="http://schemas.microsoft.com/office/powerpoint/2010/main" val="371425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Source Sans Pro Web"/>
              </a:rPr>
              <a:t>Federal laws also affect stormwater regulation in Florida.</a:t>
            </a:r>
          </a:p>
          <a:p>
            <a:endParaRPr lang="en-US" b="0" i="0" dirty="0">
              <a:solidFill>
                <a:srgbClr val="1B1B1B"/>
              </a:solidFill>
              <a:effectLst/>
              <a:latin typeface="Source Sans Pro Web"/>
            </a:endParaRPr>
          </a:p>
          <a:p>
            <a:r>
              <a:rPr lang="en-US" b="0" i="0" dirty="0">
                <a:solidFill>
                  <a:srgbClr val="1B1B1B"/>
                </a:solidFill>
                <a:effectLst/>
                <a:latin typeface="Source Sans Pro Web"/>
              </a:rPr>
              <a:t>The NPDES permit program, created in 1972 by the Clean Water Act (CWA), helps address water pollution by regulating point sources that discharge pollutants to waters of the United States.</a:t>
            </a:r>
          </a:p>
          <a:p>
            <a:r>
              <a:rPr lang="en-US" b="0" i="0" dirty="0">
                <a:solidFill>
                  <a:srgbClr val="1B1B1B"/>
                </a:solidFill>
                <a:effectLst/>
                <a:latin typeface="Source Sans Pro Web"/>
              </a:rPr>
              <a:t>Under the CWA, EPA authorizes the NPDES permit program to state, tribal, and territorial governments, enabling them to perform many of the permitting, administrative, and enforcement aspects of the NPDES program.</a:t>
            </a:r>
          </a:p>
          <a:p>
            <a:endParaRPr lang="en-US" b="0" i="0" dirty="0">
              <a:solidFill>
                <a:srgbClr val="1B1B1B"/>
              </a:solidFill>
              <a:effectLst/>
              <a:latin typeface="Source Sans Pro Web"/>
            </a:endParaRPr>
          </a:p>
          <a:p>
            <a:r>
              <a:rPr lang="en-US" b="0" i="0" dirty="0">
                <a:solidFill>
                  <a:srgbClr val="1B1B1B"/>
                </a:solidFill>
                <a:effectLst/>
                <a:latin typeface="Source Sans Pro Web"/>
              </a:rPr>
              <a:t>Communities that operate Municipal Separate Stormwater Systems (MS4) are divided into Phase 1 and Phase 2 communities based on population. Permits to operate an MS4 are issued through the State Department of Environmental Protection and require communities to take certain actions. </a:t>
            </a:r>
          </a:p>
          <a:p>
            <a:endParaRPr lang="en-US" b="0" i="0" dirty="0">
              <a:solidFill>
                <a:srgbClr val="1B1B1B"/>
              </a:solidFill>
              <a:effectLst/>
              <a:latin typeface="Source Sans Pro Web"/>
            </a:endParaRPr>
          </a:p>
          <a:p>
            <a:r>
              <a:rPr lang="en-US" b="0" i="0" dirty="0">
                <a:solidFill>
                  <a:srgbClr val="1B1B1B"/>
                </a:solidFill>
                <a:effectLst/>
                <a:latin typeface="Source Sans Pro Web"/>
              </a:rPr>
              <a:t>For example Phase 1 communities have to perform water quality sampling at the points where stormwater runoff is discharged to water bodies. An example for Phase 2 communities is the adoption of local ordinances addressing illicit connections to stormwater systems.</a:t>
            </a:r>
          </a:p>
          <a:p>
            <a:endParaRPr lang="en-US" b="0" i="0" dirty="0">
              <a:solidFill>
                <a:srgbClr val="1B1B1B"/>
              </a:solidFill>
              <a:effectLst/>
              <a:latin typeface="Source Sans Pro Web"/>
            </a:endParaRPr>
          </a:p>
          <a:p>
            <a:r>
              <a:rPr lang="en-US" b="0" i="0" dirty="0">
                <a:solidFill>
                  <a:srgbClr val="1B1B1B"/>
                </a:solidFill>
                <a:effectLst/>
                <a:latin typeface="Source Sans Pro Web"/>
              </a:rPr>
              <a:t>Permits are reviewed every 5 years so ensuring that permit requirements are being met is critical. If your county is not yet required to have a permit it may be required in the future as your population grows. You will be a Phase 2 community first.</a:t>
            </a:r>
            <a:endParaRPr lang="en-US" dirty="0"/>
          </a:p>
          <a:p>
            <a:endParaRPr lang="en-US" dirty="0"/>
          </a:p>
        </p:txBody>
      </p:sp>
      <p:sp>
        <p:nvSpPr>
          <p:cNvPr id="4" name="Slide Number Placeholder 3"/>
          <p:cNvSpPr>
            <a:spLocks noGrp="1"/>
          </p:cNvSpPr>
          <p:nvPr>
            <p:ph type="sldNum" sz="quarter" idx="5"/>
          </p:nvPr>
        </p:nvSpPr>
        <p:spPr/>
        <p:txBody>
          <a:bodyPr/>
          <a:lstStyle/>
          <a:p>
            <a:fld id="{9A167BFD-9CF8-4D9E-BE56-BF28CF7F447D}" type="slidenum">
              <a:rPr lang="en-US" smtClean="0"/>
              <a:t>9</a:t>
            </a:fld>
            <a:endParaRPr lang="en-US" dirty="0"/>
          </a:p>
        </p:txBody>
      </p:sp>
    </p:spTree>
    <p:extLst>
      <p:ext uri="{BB962C8B-B14F-4D97-AF65-F5344CB8AC3E}">
        <p14:creationId xmlns:p14="http://schemas.microsoft.com/office/powerpoint/2010/main" val="356567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06C2-E8F2-97CB-A068-732F9B812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33B94E-1AB1-9E9B-16D0-E3F04AF43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8E3D83-5FCB-21B8-BD9A-4B5C7A35ACC4}"/>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5" name="Footer Placeholder 4">
            <a:extLst>
              <a:ext uri="{FF2B5EF4-FFF2-40B4-BE49-F238E27FC236}">
                <a16:creationId xmlns:a16="http://schemas.microsoft.com/office/drawing/2014/main" id="{CE71EDD3-578B-70C3-3145-2768B4FBFE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57FB85-7D02-DA38-C3DC-2F2AEDB36E1B}"/>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400973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F405-2B8E-D6B4-B7CE-4A82270F16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5B1B1-A151-172E-FB11-CF6FFEABD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5AB97-5A4E-6DC5-87C1-EDCEE01BFED3}"/>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5" name="Footer Placeholder 4">
            <a:extLst>
              <a:ext uri="{FF2B5EF4-FFF2-40B4-BE49-F238E27FC236}">
                <a16:creationId xmlns:a16="http://schemas.microsoft.com/office/drawing/2014/main" id="{4EFB57C6-E11D-2279-39C4-D836473696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5A355B-8C12-7085-1799-9514313AF8D2}"/>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111754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817D6-A789-F5E3-722A-F884A6C8D8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172E3D-2FFF-7B37-9BE3-B6FFB5F41D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8B404-5A94-7E1E-AE3E-3EBA1350F410}"/>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5" name="Footer Placeholder 4">
            <a:extLst>
              <a:ext uri="{FF2B5EF4-FFF2-40B4-BE49-F238E27FC236}">
                <a16:creationId xmlns:a16="http://schemas.microsoft.com/office/drawing/2014/main" id="{5A906E98-8941-1B05-AD4F-450AD6C5CE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D62D87-2959-D388-D3A9-D4152E5DDAC9}"/>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424798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A8FF-EC50-F526-B044-E47802885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A3B45F-209F-1DFC-03A4-7EC7B6F21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E5CA5-DFC8-DBAC-27E9-BC83657A8615}"/>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5" name="Footer Placeholder 4">
            <a:extLst>
              <a:ext uri="{FF2B5EF4-FFF2-40B4-BE49-F238E27FC236}">
                <a16:creationId xmlns:a16="http://schemas.microsoft.com/office/drawing/2014/main" id="{78B1F16D-179C-1CB9-AB24-B8761F9934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F9007-4AD6-296C-5D7C-8A56EB26EEFC}"/>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187054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DAF2-D278-E858-D93A-FD443E4425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F11CD4-43A5-B451-EF4C-C561C8DEC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6937BD-7651-9396-D093-75B1BA834EFE}"/>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5" name="Footer Placeholder 4">
            <a:extLst>
              <a:ext uri="{FF2B5EF4-FFF2-40B4-BE49-F238E27FC236}">
                <a16:creationId xmlns:a16="http://schemas.microsoft.com/office/drawing/2014/main" id="{65A7FE8E-B9C8-6FF6-79E6-BA95C5F952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B606A1-09AD-20D2-C7CC-B175AA3A5056}"/>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190321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5AF0-95F1-68AA-E222-3512175403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59BF3-4AA3-EFE5-383A-D78C57A7F1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B79FB-A35C-16D1-15EE-9D9D43D03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84C9CE-2E7A-FADF-8A91-3883906AE847}"/>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6" name="Footer Placeholder 5">
            <a:extLst>
              <a:ext uri="{FF2B5EF4-FFF2-40B4-BE49-F238E27FC236}">
                <a16:creationId xmlns:a16="http://schemas.microsoft.com/office/drawing/2014/main" id="{09B830CE-F3E7-0416-C88C-4EAC5051C7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3B0C35-1E2E-A7D8-E94B-64AEE69C10E7}"/>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172532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5061-96E5-2235-32F7-9631ABD96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F4725E-CAAC-C2F8-7B07-853386454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5BA537-1490-F400-8005-6175F37774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774026-63BB-F175-178E-0F57AD2D9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37F77-4060-D4F2-D2BB-74EFC4646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7C291-BDB4-93CA-D60F-C494922DEBD1}"/>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8" name="Footer Placeholder 7">
            <a:extLst>
              <a:ext uri="{FF2B5EF4-FFF2-40B4-BE49-F238E27FC236}">
                <a16:creationId xmlns:a16="http://schemas.microsoft.com/office/drawing/2014/main" id="{E814444E-D429-67E4-9685-675278D78F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E784481-4F07-0E5F-7FF4-FB722D2A49A6}"/>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398692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CEA7-F45E-9B0F-B43E-6A7C073A73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C991CC-6175-499E-984E-941270A1461C}"/>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4" name="Footer Placeholder 3">
            <a:extLst>
              <a:ext uri="{FF2B5EF4-FFF2-40B4-BE49-F238E27FC236}">
                <a16:creationId xmlns:a16="http://schemas.microsoft.com/office/drawing/2014/main" id="{DC1B0233-A481-1A59-35AA-30B606AE65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81371F-3B00-C295-2F3B-A16C7585A79E}"/>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336295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347D5-088D-EF1A-0E66-68E5A87E6E26}"/>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3" name="Footer Placeholder 2">
            <a:extLst>
              <a:ext uri="{FF2B5EF4-FFF2-40B4-BE49-F238E27FC236}">
                <a16:creationId xmlns:a16="http://schemas.microsoft.com/office/drawing/2014/main" id="{50A4D719-E807-EC8E-CD7D-6576F16663E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A397AF1-C83D-D7C7-3578-B77BB15AFD77}"/>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176070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892D-4534-93D3-C967-BC1E32DAAC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C4675A-43DD-7E73-04A2-A4101ACC22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311F4D-17CF-DE80-416B-9F8820D03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A6B547-88B4-B39E-EC4E-28F3E18FF75C}"/>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6" name="Footer Placeholder 5">
            <a:extLst>
              <a:ext uri="{FF2B5EF4-FFF2-40B4-BE49-F238E27FC236}">
                <a16:creationId xmlns:a16="http://schemas.microsoft.com/office/drawing/2014/main" id="{701759B2-A70B-7DF2-492D-C5F97CC4E2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FE9A38-AA81-0551-5793-9C427FC536AF}"/>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155183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F49C-5B12-D30D-D5C0-5F8ADCB96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5E8B0B-54F1-1B32-152B-9A6A2F17B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EE8A5F-28C5-D01D-9674-546C553C4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E5453-BD5B-1A65-A132-3AB5BE9556E2}"/>
              </a:ext>
            </a:extLst>
          </p:cNvPr>
          <p:cNvSpPr>
            <a:spLocks noGrp="1"/>
          </p:cNvSpPr>
          <p:nvPr>
            <p:ph type="dt" sz="half" idx="10"/>
          </p:nvPr>
        </p:nvSpPr>
        <p:spPr/>
        <p:txBody>
          <a:bodyPr/>
          <a:lstStyle/>
          <a:p>
            <a:fld id="{6144E6BA-91A9-42A8-A9FB-4B15803067CE}" type="datetimeFigureOut">
              <a:rPr lang="en-US" smtClean="0"/>
              <a:t>6/27/2024</a:t>
            </a:fld>
            <a:endParaRPr lang="en-US" dirty="0"/>
          </a:p>
        </p:txBody>
      </p:sp>
      <p:sp>
        <p:nvSpPr>
          <p:cNvPr id="6" name="Footer Placeholder 5">
            <a:extLst>
              <a:ext uri="{FF2B5EF4-FFF2-40B4-BE49-F238E27FC236}">
                <a16:creationId xmlns:a16="http://schemas.microsoft.com/office/drawing/2014/main" id="{9DBDC197-F25E-BC3F-1570-20580AF429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225C6F-2A13-DAFF-20B8-4CFB7A759FCD}"/>
              </a:ext>
            </a:extLst>
          </p:cNvPr>
          <p:cNvSpPr>
            <a:spLocks noGrp="1"/>
          </p:cNvSpPr>
          <p:nvPr>
            <p:ph type="sldNum" sz="quarter" idx="12"/>
          </p:nvPr>
        </p:nvSpPr>
        <p:spPr/>
        <p:txBody>
          <a:bodyPr/>
          <a:lstStyle/>
          <a:p>
            <a:fld id="{C54BEB74-496F-4F56-9823-49BA74D3E604}" type="slidenum">
              <a:rPr lang="en-US" smtClean="0"/>
              <a:t>‹#›</a:t>
            </a:fld>
            <a:endParaRPr lang="en-US" dirty="0"/>
          </a:p>
        </p:txBody>
      </p:sp>
    </p:spTree>
    <p:extLst>
      <p:ext uri="{BB962C8B-B14F-4D97-AF65-F5344CB8AC3E}">
        <p14:creationId xmlns:p14="http://schemas.microsoft.com/office/powerpoint/2010/main" val="351386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A54B6-AD0A-C7A1-D4B2-17C3F304E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1E0EAA-05C2-BDC3-9B40-AD6D0D4B6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B7B4A-CBEB-F257-96E4-05CE1BB69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4E6BA-91A9-42A8-A9FB-4B15803067CE}" type="datetimeFigureOut">
              <a:rPr lang="en-US" smtClean="0"/>
              <a:t>6/27/2024</a:t>
            </a:fld>
            <a:endParaRPr lang="en-US" dirty="0"/>
          </a:p>
        </p:txBody>
      </p:sp>
      <p:sp>
        <p:nvSpPr>
          <p:cNvPr id="5" name="Footer Placeholder 4">
            <a:extLst>
              <a:ext uri="{FF2B5EF4-FFF2-40B4-BE49-F238E27FC236}">
                <a16:creationId xmlns:a16="http://schemas.microsoft.com/office/drawing/2014/main" id="{491A7071-0101-5A19-E3EB-6140D8A9C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BFE394-9BAB-B0F4-D303-8C8BEF033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BEB74-496F-4F56-9823-49BA74D3E604}" type="slidenum">
              <a:rPr lang="en-US" smtClean="0"/>
              <a:t>‹#›</a:t>
            </a:fld>
            <a:endParaRPr lang="en-US" dirty="0"/>
          </a:p>
        </p:txBody>
      </p:sp>
    </p:spTree>
    <p:extLst>
      <p:ext uri="{BB962C8B-B14F-4D97-AF65-F5344CB8AC3E}">
        <p14:creationId xmlns:p14="http://schemas.microsoft.com/office/powerpoint/2010/main" val="3818502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7.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7.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7.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webp"/><Relationship Id="rId5" Type="http://schemas.openxmlformats.org/officeDocument/2006/relationships/image" Target="../media/image7.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7.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6.webp"/><Relationship Id="rId5" Type="http://schemas.openxmlformats.org/officeDocument/2006/relationships/image" Target="../media/image7.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jf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7.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8" Type="http://schemas.openxmlformats.org/officeDocument/2006/relationships/hyperlink" Target="mailto:rgavarrete@alachuacounty.us" TargetMode="External"/><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HEIC"/></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615121" y="640336"/>
            <a:ext cx="8966095" cy="998391"/>
          </a:xfrm>
        </p:spPr>
        <p:txBody>
          <a:bodyPr>
            <a:normAutofit fontScale="70000" lnSpcReduction="20000"/>
          </a:bodyPr>
          <a:lstStyle/>
          <a:p>
            <a:pPr lvl="1" algn="l"/>
            <a:r>
              <a:rPr lang="en-US" sz="6600" b="1" dirty="0">
                <a:latin typeface="Arial" panose="020B0604020202020204" pitchFamily="34" charset="0"/>
                <a:cs typeface="Arial" panose="020B0604020202020204" pitchFamily="34" charset="0"/>
              </a:rPr>
              <a:t>Stormwater – Public Works</a:t>
            </a:r>
          </a:p>
        </p:txBody>
      </p:sp>
      <p:pic>
        <p:nvPicPr>
          <p:cNvPr id="2" name="Picture 7" descr="Garabage Cart and Recycling bins set on the curb ready for pickup">
            <a:extLst>
              <a:ext uri="{FF2B5EF4-FFF2-40B4-BE49-F238E27FC236}">
                <a16:creationId xmlns:a16="http://schemas.microsoft.com/office/drawing/2014/main" id="{89E537FB-2E7A-8C5F-9B59-83A16B40A69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3120" y="2397004"/>
            <a:ext cx="2850628" cy="1900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567354-BE51-E964-791C-8BF70A0E65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308"/>
          <a:stretch/>
        </p:blipFill>
        <p:spPr>
          <a:xfrm>
            <a:off x="3091028" y="2318091"/>
            <a:ext cx="2516468" cy="1979332"/>
          </a:xfrm>
          <a:prstGeom prst="rect">
            <a:avLst/>
          </a:prstGeom>
        </p:spPr>
      </p:pic>
      <p:pic>
        <p:nvPicPr>
          <p:cNvPr id="9" name="Picture 8" descr="A large pile of garbage in a warehouse&#10;&#10;Description automatically generated">
            <a:extLst>
              <a:ext uri="{FF2B5EF4-FFF2-40B4-BE49-F238E27FC236}">
                <a16:creationId xmlns:a16="http://schemas.microsoft.com/office/drawing/2014/main" id="{D64D2831-DC05-3AE0-6340-71ADD18089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8842" y="2290870"/>
            <a:ext cx="2969978" cy="2010219"/>
          </a:xfrm>
          <a:prstGeom prst="rect">
            <a:avLst/>
          </a:prstGeom>
        </p:spPr>
      </p:pic>
      <p:pic>
        <p:nvPicPr>
          <p:cNvPr id="7" name="Picture 6">
            <a:extLst>
              <a:ext uri="{FF2B5EF4-FFF2-40B4-BE49-F238E27FC236}">
                <a16:creationId xmlns:a16="http://schemas.microsoft.com/office/drawing/2014/main" id="{E4072296-D8DB-84D1-DF92-BE298A4E35B0}"/>
              </a:ext>
            </a:extLst>
          </p:cNvPr>
          <p:cNvPicPr>
            <a:picLocks noChangeAspect="1"/>
          </p:cNvPicPr>
          <p:nvPr/>
        </p:nvPicPr>
        <p:blipFill>
          <a:blip r:embed="rId6"/>
          <a:stretch>
            <a:fillRect/>
          </a:stretch>
        </p:blipFill>
        <p:spPr>
          <a:xfrm>
            <a:off x="9073551" y="2290870"/>
            <a:ext cx="3015329" cy="2010219"/>
          </a:xfrm>
          <a:prstGeom prst="rect">
            <a:avLst/>
          </a:prstGeom>
        </p:spPr>
      </p:pic>
      <p:grpSp>
        <p:nvGrpSpPr>
          <p:cNvPr id="4" name="Group 3">
            <a:extLst>
              <a:ext uri="{FF2B5EF4-FFF2-40B4-BE49-F238E27FC236}">
                <a16:creationId xmlns:a16="http://schemas.microsoft.com/office/drawing/2014/main" id="{CB1AB562-1619-6C92-C1C9-286FC3F2CC1F}"/>
              </a:ext>
            </a:extLst>
          </p:cNvPr>
          <p:cNvGrpSpPr/>
          <p:nvPr/>
        </p:nvGrpSpPr>
        <p:grpSpPr>
          <a:xfrm>
            <a:off x="10581215" y="170059"/>
            <a:ext cx="1371600" cy="2081025"/>
            <a:chOff x="9779848" y="523964"/>
            <a:chExt cx="2063925"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9848" y="523964"/>
              <a:ext cx="2057400"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6373" y="2224370"/>
              <a:ext cx="2057400"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9"/>
          <a:stretch>
            <a:fillRect/>
          </a:stretch>
        </p:blipFill>
        <p:spPr>
          <a:xfrm>
            <a:off x="244896" y="460804"/>
            <a:ext cx="1371600" cy="1475397"/>
          </a:xfrm>
          <a:prstGeom prst="rect">
            <a:avLst/>
          </a:prstGeom>
        </p:spPr>
      </p:pic>
      <p:sp>
        <p:nvSpPr>
          <p:cNvPr id="11" name="Subtitle 2">
            <a:extLst>
              <a:ext uri="{FF2B5EF4-FFF2-40B4-BE49-F238E27FC236}">
                <a16:creationId xmlns:a16="http://schemas.microsoft.com/office/drawing/2014/main" id="{D2945EA6-D05A-E572-34C2-8116C560E42C}"/>
              </a:ext>
            </a:extLst>
          </p:cNvPr>
          <p:cNvSpPr txBox="1">
            <a:spLocks/>
          </p:cNvSpPr>
          <p:nvPr/>
        </p:nvSpPr>
        <p:spPr>
          <a:xfrm>
            <a:off x="103376" y="4908671"/>
            <a:ext cx="11985504" cy="16270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dirty="0">
                <a:solidFill>
                  <a:srgbClr val="0070C0"/>
                </a:solidFill>
              </a:rPr>
              <a:t>Shane Williams, P.E., Stormwater Engineer, Alachua County</a:t>
            </a:r>
          </a:p>
          <a:p>
            <a:pPr>
              <a:spcBef>
                <a:spcPts val="0"/>
              </a:spcBef>
            </a:pPr>
            <a:r>
              <a:rPr lang="en-US" dirty="0">
                <a:solidFill>
                  <a:srgbClr val="0070C0"/>
                </a:solidFill>
              </a:rPr>
              <a:t>James Link, P.E., Civil Engineer II, Alachua County</a:t>
            </a:r>
          </a:p>
          <a:p>
            <a:pPr>
              <a:spcBef>
                <a:spcPts val="0"/>
              </a:spcBef>
            </a:pPr>
            <a:r>
              <a:rPr lang="en-US" dirty="0">
                <a:solidFill>
                  <a:srgbClr val="0070C0"/>
                </a:solidFill>
              </a:rPr>
              <a:t>Ramon D. Gavarrete, P.E., Public Works Director, Alachua County</a:t>
            </a:r>
          </a:p>
          <a:p>
            <a:pPr>
              <a:spcBef>
                <a:spcPts val="0"/>
              </a:spcBef>
            </a:pPr>
            <a:r>
              <a:rPr lang="en-US" dirty="0">
                <a:solidFill>
                  <a:srgbClr val="0070C0"/>
                </a:solidFill>
              </a:rPr>
              <a:t>Clinton “Gator” Howerton, Jr., P.E., CPM, Critical Infrastructure Director, Highlands County</a:t>
            </a:r>
          </a:p>
        </p:txBody>
      </p:sp>
    </p:spTree>
    <p:extLst>
      <p:ext uri="{BB962C8B-B14F-4D97-AF65-F5344CB8AC3E}">
        <p14:creationId xmlns:p14="http://schemas.microsoft.com/office/powerpoint/2010/main" val="46367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grass, outdoor, sidewalk, curb&#10;&#10;Description automatically generated">
            <a:extLst>
              <a:ext uri="{FF2B5EF4-FFF2-40B4-BE49-F238E27FC236}">
                <a16:creationId xmlns:a16="http://schemas.microsoft.com/office/drawing/2014/main" id="{6DE4F378-4D46-1112-D52A-6DEB4D6AC374}"/>
              </a:ext>
            </a:extLst>
          </p:cNvPr>
          <p:cNvPicPr>
            <a:picLocks noChangeAspect="1"/>
          </p:cNvPicPr>
          <p:nvPr/>
        </p:nvPicPr>
        <p:blipFill rotWithShape="1">
          <a:blip r:embed="rId3">
            <a:extLst>
              <a:ext uri="{28A0092B-C50C-407E-A947-70E740481C1C}">
                <a14:useLocalDpi xmlns:a14="http://schemas.microsoft.com/office/drawing/2010/main" val="0"/>
              </a:ext>
            </a:extLst>
          </a:blip>
          <a:srcRect t="1591" b="14035"/>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3711E99A-CF25-1BCF-3845-7632D10C8D43}"/>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kern="1200" dirty="0">
                <a:solidFill>
                  <a:schemeClr val="tx1">
                    <a:lumMod val="85000"/>
                    <a:lumOff val="15000"/>
                  </a:schemeClr>
                </a:solidFill>
                <a:latin typeface="+mj-lt"/>
                <a:ea typeface="+mj-ea"/>
                <a:cs typeface="+mj-cs"/>
              </a:rPr>
              <a:t>Construction Runoff</a:t>
            </a:r>
          </a:p>
        </p:txBody>
      </p:sp>
      <p:pic>
        <p:nvPicPr>
          <p:cNvPr id="5" name="Content Placeholder 4" descr="A picture containing tree, outdoor, ground, rock&#10;&#10;Description automatically generated">
            <a:extLst>
              <a:ext uri="{FF2B5EF4-FFF2-40B4-BE49-F238E27FC236}">
                <a16:creationId xmlns:a16="http://schemas.microsoft.com/office/drawing/2014/main" id="{979AA3B8-3CF9-1FA1-3259-EAEF0DBBE2A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184" r="3122"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188066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2" name="Title 1">
            <a:extLst>
              <a:ext uri="{FF2B5EF4-FFF2-40B4-BE49-F238E27FC236}">
                <a16:creationId xmlns:a16="http://schemas.microsoft.com/office/drawing/2014/main" id="{7636710D-C1C9-5C30-F542-FE5153376487}"/>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Construction Runoff</a:t>
            </a:r>
          </a:p>
        </p:txBody>
      </p:sp>
      <p:pic>
        <p:nvPicPr>
          <p:cNvPr id="7" name="Picture 6" descr="A picture containing grass, outdoor&#10;&#10;Description automatically generated">
            <a:extLst>
              <a:ext uri="{FF2B5EF4-FFF2-40B4-BE49-F238E27FC236}">
                <a16:creationId xmlns:a16="http://schemas.microsoft.com/office/drawing/2014/main" id="{49E9472C-5533-E485-F2E4-702C5E971F6D}"/>
              </a:ext>
            </a:extLst>
          </p:cNvPr>
          <p:cNvPicPr>
            <a:picLocks noChangeAspect="1"/>
          </p:cNvPicPr>
          <p:nvPr/>
        </p:nvPicPr>
        <p:blipFill rotWithShape="1">
          <a:blip r:embed="rId3">
            <a:extLst>
              <a:ext uri="{28A0092B-C50C-407E-A947-70E740481C1C}">
                <a14:useLocalDpi xmlns:a14="http://schemas.microsoft.com/office/drawing/2010/main" val="0"/>
              </a:ext>
            </a:extLst>
          </a:blip>
          <a:srcRect t="1780" r="-2" b="8836"/>
          <a:stretch/>
        </p:blipFill>
        <p:spPr>
          <a:xfrm>
            <a:off x="370703" y="2517317"/>
            <a:ext cx="5636807" cy="3778727"/>
          </a:xfrm>
          <a:prstGeom prst="rect">
            <a:avLst/>
          </a:prstGeom>
        </p:spPr>
      </p:pic>
      <p:pic>
        <p:nvPicPr>
          <p:cNvPr id="5" name="Content Placeholder 4" descr="A picture containing tree, outdoor, surrounded&#10;&#10;Description automatically generated">
            <a:extLst>
              <a:ext uri="{FF2B5EF4-FFF2-40B4-BE49-F238E27FC236}">
                <a16:creationId xmlns:a16="http://schemas.microsoft.com/office/drawing/2014/main" id="{D3054F6B-E582-8331-EF0C-59019E67F70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5334" r="-2" b="5282"/>
          <a:stretch/>
        </p:blipFill>
        <p:spPr>
          <a:xfrm>
            <a:off x="6204156" y="2517317"/>
            <a:ext cx="5636806" cy="3778726"/>
          </a:xfrm>
          <a:prstGeom prst="rect">
            <a:avLst/>
          </a:prstGeom>
        </p:spPr>
      </p:pic>
      <p:sp>
        <p:nvSpPr>
          <p:cNvPr id="31" name="Freeform: Shape 30">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243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FE0B72-408F-E227-07DD-74920CC8B2A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Stormwater Program Funding</a:t>
            </a:r>
          </a:p>
        </p:txBody>
      </p:sp>
      <p:sp>
        <p:nvSpPr>
          <p:cNvPr id="3" name="Content Placeholder 2">
            <a:extLst>
              <a:ext uri="{FF2B5EF4-FFF2-40B4-BE49-F238E27FC236}">
                <a16:creationId xmlns:a16="http://schemas.microsoft.com/office/drawing/2014/main" id="{E21C7659-1A16-B999-F4ED-1281373E1BC9}"/>
              </a:ext>
            </a:extLst>
          </p:cNvPr>
          <p:cNvSpPr>
            <a:spLocks noGrp="1"/>
          </p:cNvSpPr>
          <p:nvPr>
            <p:ph idx="1"/>
          </p:nvPr>
        </p:nvSpPr>
        <p:spPr>
          <a:xfrm>
            <a:off x="1371599" y="2318197"/>
            <a:ext cx="9724031" cy="3683358"/>
          </a:xfrm>
        </p:spPr>
        <p:txBody>
          <a:bodyPr anchor="ctr">
            <a:noAutofit/>
          </a:bodyPr>
          <a:lstStyle/>
          <a:p>
            <a:r>
              <a:rPr lang="en-US" sz="2000" dirty="0"/>
              <a:t>403.0893 Stormwater funding; dedicated funds for stormwater management.—In addition to any other funding mechanism legally available to local government to construct, operate, or maintain stormwater systems, a county or municipality may:</a:t>
            </a:r>
          </a:p>
          <a:p>
            <a:r>
              <a:rPr lang="en-US" sz="2000" dirty="0"/>
              <a:t>(1) Create one or more stormwater utilities and adopt stormwater utility fees sufficient to plan, construct, operate, and maintain stormwater management systems set out in the local program required pursuant to s. 403.0891(3);</a:t>
            </a:r>
          </a:p>
          <a:p>
            <a:r>
              <a:rPr lang="en-US" sz="2000" dirty="0"/>
              <a:t>(2) Establish and set aside, as a continuing source of revenue, other funds sufficient to plan, construct, operate, and maintain stormwater management systems set out in the local program required pursuant to s. 403.0891(3); or</a:t>
            </a:r>
          </a:p>
          <a:p>
            <a:r>
              <a:rPr lang="en-US" sz="2000" dirty="0"/>
              <a:t>(3) Create, alone or in cooperation with counties, municipalities, and special districts pursuant to the Interlocal Cooperation Act, s. 163.01, one or more stormwater management system benefit areas. For fees assessed pursuant to this section, counties or municipalities may use the non-ad valorem levy, collection, and enforcement method as provided for in chapter 197.</a:t>
            </a:r>
          </a:p>
        </p:txBody>
      </p:sp>
    </p:spTree>
    <p:extLst>
      <p:ext uri="{BB962C8B-B14F-4D97-AF65-F5344CB8AC3E}">
        <p14:creationId xmlns:p14="http://schemas.microsoft.com/office/powerpoint/2010/main" val="3783592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uses in a village">
            <a:extLst>
              <a:ext uri="{FF2B5EF4-FFF2-40B4-BE49-F238E27FC236}">
                <a16:creationId xmlns:a16="http://schemas.microsoft.com/office/drawing/2014/main" id="{892183D1-B773-D138-FD45-7FE922C406F1}"/>
              </a:ext>
            </a:extLst>
          </p:cNvPr>
          <p:cNvPicPr>
            <a:picLocks noChangeAspect="1"/>
          </p:cNvPicPr>
          <p:nvPr/>
        </p:nvPicPr>
        <p:blipFill rotWithShape="1">
          <a:blip r:embed="rId3"/>
          <a:srcRect t="2534" b="2901"/>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775E69-A342-B8B2-741D-213894B8A014}"/>
              </a:ext>
            </a:extLst>
          </p:cNvPr>
          <p:cNvSpPr>
            <a:spLocks noGrp="1"/>
          </p:cNvSpPr>
          <p:nvPr>
            <p:ph type="title"/>
          </p:nvPr>
        </p:nvSpPr>
        <p:spPr>
          <a:xfrm>
            <a:off x="362259" y="197806"/>
            <a:ext cx="3822189" cy="1502040"/>
          </a:xfrm>
        </p:spPr>
        <p:txBody>
          <a:bodyPr>
            <a:normAutofit/>
          </a:bodyPr>
          <a:lstStyle/>
          <a:p>
            <a:r>
              <a:rPr lang="en-US" sz="4000" dirty="0"/>
              <a:t>Assessment vs Utility</a:t>
            </a:r>
          </a:p>
        </p:txBody>
      </p:sp>
      <p:sp>
        <p:nvSpPr>
          <p:cNvPr id="3" name="Content Placeholder 2">
            <a:extLst>
              <a:ext uri="{FF2B5EF4-FFF2-40B4-BE49-F238E27FC236}">
                <a16:creationId xmlns:a16="http://schemas.microsoft.com/office/drawing/2014/main" id="{15AC9676-8561-F70D-0530-E821BE5BF46B}"/>
              </a:ext>
            </a:extLst>
          </p:cNvPr>
          <p:cNvSpPr>
            <a:spLocks noGrp="1"/>
          </p:cNvSpPr>
          <p:nvPr>
            <p:ph idx="1"/>
          </p:nvPr>
        </p:nvSpPr>
        <p:spPr>
          <a:xfrm>
            <a:off x="134816" y="1488832"/>
            <a:ext cx="3822189" cy="5278404"/>
          </a:xfrm>
        </p:spPr>
        <p:txBody>
          <a:bodyPr>
            <a:noAutofit/>
          </a:bodyPr>
          <a:lstStyle/>
          <a:p>
            <a:r>
              <a:rPr lang="en-US" sz="1800" dirty="0"/>
              <a:t>A stormwater utility charges a fee for a service, such as the use of the stormwater management system for runoff from a property.</a:t>
            </a:r>
          </a:p>
          <a:p>
            <a:pPr lvl="1"/>
            <a:r>
              <a:rPr lang="en-US" sz="1800" dirty="0"/>
              <a:t>Usually based on impervious area on the property</a:t>
            </a:r>
          </a:p>
          <a:p>
            <a:pPr lvl="1"/>
            <a:r>
              <a:rPr lang="en-US" sz="1800" dirty="0"/>
              <a:t>Usually billed with other utility services (water and wastewater)</a:t>
            </a:r>
          </a:p>
          <a:p>
            <a:pPr marL="457200" lvl="1" indent="0">
              <a:buNone/>
            </a:pPr>
            <a:endParaRPr lang="en-US" sz="1800" dirty="0"/>
          </a:p>
          <a:p>
            <a:r>
              <a:rPr lang="en-US" sz="1800" dirty="0"/>
              <a:t>An assessment is a charge on a property based on the theory that the property receives a benefit from the activities performed with the proceeds of the assessment.</a:t>
            </a:r>
          </a:p>
          <a:p>
            <a:pPr lvl="1"/>
            <a:r>
              <a:rPr lang="en-US" sz="1800" dirty="0"/>
              <a:t>Billed annually on tax bill</a:t>
            </a:r>
          </a:p>
          <a:p>
            <a:pPr lvl="1"/>
            <a:r>
              <a:rPr lang="en-US" sz="1800" dirty="0"/>
              <a:t>Can be based on impervious area</a:t>
            </a:r>
          </a:p>
        </p:txBody>
      </p:sp>
    </p:spTree>
    <p:extLst>
      <p:ext uri="{BB962C8B-B14F-4D97-AF65-F5344CB8AC3E}">
        <p14:creationId xmlns:p14="http://schemas.microsoft.com/office/powerpoint/2010/main" val="2183801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306265-909F-4692-D218-4FF4B2E86AF4}"/>
              </a:ext>
            </a:extLst>
          </p:cNvPr>
          <p:cNvSpPr>
            <a:spLocks noGrp="1"/>
          </p:cNvSpPr>
          <p:nvPr>
            <p:ph type="title"/>
          </p:nvPr>
        </p:nvSpPr>
        <p:spPr>
          <a:xfrm>
            <a:off x="586478" y="1683756"/>
            <a:ext cx="3115265" cy="2396359"/>
          </a:xfrm>
        </p:spPr>
        <p:txBody>
          <a:bodyPr anchor="b">
            <a:normAutofit/>
          </a:bodyPr>
          <a:lstStyle/>
          <a:p>
            <a:pPr algn="r"/>
            <a:r>
              <a:rPr lang="en-US" sz="3100" dirty="0">
                <a:solidFill>
                  <a:srgbClr val="FFFFFF"/>
                </a:solidFill>
              </a:rPr>
              <a:t>HB 53 – Statewide 20-year Stormwater Needs Assessment</a:t>
            </a:r>
          </a:p>
        </p:txBody>
      </p:sp>
      <p:graphicFrame>
        <p:nvGraphicFramePr>
          <p:cNvPr id="5" name="Content Placeholder 2">
            <a:extLst>
              <a:ext uri="{FF2B5EF4-FFF2-40B4-BE49-F238E27FC236}">
                <a16:creationId xmlns:a16="http://schemas.microsoft.com/office/drawing/2014/main" id="{A8471E09-306F-4D2E-4034-2D6557479D8E}"/>
              </a:ext>
            </a:extLst>
          </p:cNvPr>
          <p:cNvGraphicFramePr>
            <a:graphicFrameLocks noGrp="1"/>
          </p:cNvGraphicFramePr>
          <p:nvPr>
            <p:ph idx="1"/>
            <p:extLst>
              <p:ext uri="{D42A27DB-BD31-4B8C-83A1-F6EECF244321}">
                <p14:modId xmlns:p14="http://schemas.microsoft.com/office/powerpoint/2010/main" val="118623591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4616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ar parked on a road with water in the back&#10;&#10;Description automatically generated">
            <a:extLst>
              <a:ext uri="{FF2B5EF4-FFF2-40B4-BE49-F238E27FC236}">
                <a16:creationId xmlns:a16="http://schemas.microsoft.com/office/drawing/2014/main" id="{73A4D0EF-C1A8-4949-0AF8-042020C5DDA2}"/>
              </a:ext>
            </a:extLst>
          </p:cNvPr>
          <p:cNvPicPr>
            <a:picLocks noChangeAspect="1"/>
          </p:cNvPicPr>
          <p:nvPr/>
        </p:nvPicPr>
        <p:blipFill rotWithShape="1">
          <a:blip r:embed="rId3">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8D5047-8EB7-6996-2CC7-79442CA947B2}"/>
              </a:ext>
            </a:extLst>
          </p:cNvPr>
          <p:cNvSpPr>
            <a:spLocks noGrp="1"/>
          </p:cNvSpPr>
          <p:nvPr>
            <p:ph type="title"/>
          </p:nvPr>
        </p:nvSpPr>
        <p:spPr>
          <a:xfrm>
            <a:off x="838200" y="365125"/>
            <a:ext cx="3822189" cy="1899912"/>
          </a:xfrm>
        </p:spPr>
        <p:txBody>
          <a:bodyPr>
            <a:normAutofit/>
          </a:bodyPr>
          <a:lstStyle/>
          <a:p>
            <a:pPr algn="ctr"/>
            <a:r>
              <a:rPr lang="en-US" sz="4000" dirty="0"/>
              <a:t>Local Stormwater Regulation</a:t>
            </a:r>
          </a:p>
        </p:txBody>
      </p:sp>
      <p:sp>
        <p:nvSpPr>
          <p:cNvPr id="3" name="Content Placeholder 2">
            <a:extLst>
              <a:ext uri="{FF2B5EF4-FFF2-40B4-BE49-F238E27FC236}">
                <a16:creationId xmlns:a16="http://schemas.microsoft.com/office/drawing/2014/main" id="{CB511331-4CD7-6C20-7D92-3CDFEC4AC9B4}"/>
              </a:ext>
            </a:extLst>
          </p:cNvPr>
          <p:cNvSpPr>
            <a:spLocks noGrp="1"/>
          </p:cNvSpPr>
          <p:nvPr>
            <p:ph idx="1"/>
          </p:nvPr>
        </p:nvSpPr>
        <p:spPr>
          <a:xfrm>
            <a:off x="573024" y="2109216"/>
            <a:ext cx="4087365" cy="4067747"/>
          </a:xfrm>
        </p:spPr>
        <p:txBody>
          <a:bodyPr>
            <a:normAutofit/>
          </a:bodyPr>
          <a:lstStyle/>
          <a:p>
            <a:r>
              <a:rPr lang="en-US" sz="2000" dirty="0"/>
              <a:t>Local regulation exceeding state standards can be implemented to address community goals for stormwater quality and flooding.</a:t>
            </a:r>
          </a:p>
          <a:p>
            <a:r>
              <a:rPr lang="en-US" sz="2000" dirty="0"/>
              <a:t>Higher standards can contribute to higher ratings in the FEMA Community Rating System which influences flood insurance premiums.</a:t>
            </a:r>
          </a:p>
          <a:p>
            <a:r>
              <a:rPr lang="en-US" sz="2000" dirty="0"/>
              <a:t>Consider current development under future conditions</a:t>
            </a:r>
          </a:p>
          <a:p>
            <a:endParaRPr lang="en-US" sz="2000" dirty="0"/>
          </a:p>
        </p:txBody>
      </p:sp>
    </p:spTree>
    <p:extLst>
      <p:ext uri="{BB962C8B-B14F-4D97-AF65-F5344CB8AC3E}">
        <p14:creationId xmlns:p14="http://schemas.microsoft.com/office/powerpoint/2010/main" val="299668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machine on a trailer&#10;&#10;Description automatically generated">
            <a:extLst>
              <a:ext uri="{FF2B5EF4-FFF2-40B4-BE49-F238E27FC236}">
                <a16:creationId xmlns:a16="http://schemas.microsoft.com/office/drawing/2014/main" id="{09E7681A-BB40-AF08-FF3D-31E7663CF801}"/>
              </a:ext>
            </a:extLst>
          </p:cNvPr>
          <p:cNvPicPr>
            <a:picLocks noChangeAspect="1"/>
          </p:cNvPicPr>
          <p:nvPr/>
        </p:nvPicPr>
        <p:blipFill rotWithShape="1">
          <a:blip r:embed="rId3">
            <a:extLst>
              <a:ext uri="{28A0092B-C50C-407E-A947-70E740481C1C}">
                <a14:useLocalDpi xmlns:a14="http://schemas.microsoft.com/office/drawing/2010/main" val="0"/>
              </a:ext>
            </a:extLst>
          </a:blip>
          <a:srcRect l="19921" r="15220" b="1"/>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8D5047-8EB7-6996-2CC7-79442CA947B2}"/>
              </a:ext>
            </a:extLst>
          </p:cNvPr>
          <p:cNvSpPr>
            <a:spLocks noGrp="1"/>
          </p:cNvSpPr>
          <p:nvPr>
            <p:ph type="title"/>
          </p:nvPr>
        </p:nvSpPr>
        <p:spPr>
          <a:xfrm>
            <a:off x="838200" y="365125"/>
            <a:ext cx="3822189" cy="1899912"/>
          </a:xfrm>
        </p:spPr>
        <p:txBody>
          <a:bodyPr>
            <a:normAutofit/>
          </a:bodyPr>
          <a:lstStyle/>
          <a:p>
            <a:pPr algn="ctr"/>
            <a:r>
              <a:rPr lang="en-US" sz="4000" dirty="0"/>
              <a:t>Local Stormwater Investments</a:t>
            </a:r>
          </a:p>
        </p:txBody>
      </p:sp>
      <p:sp>
        <p:nvSpPr>
          <p:cNvPr id="3" name="Content Placeholder 2">
            <a:extLst>
              <a:ext uri="{FF2B5EF4-FFF2-40B4-BE49-F238E27FC236}">
                <a16:creationId xmlns:a16="http://schemas.microsoft.com/office/drawing/2014/main" id="{CB511331-4CD7-6C20-7D92-3CDFEC4AC9B4}"/>
              </a:ext>
            </a:extLst>
          </p:cNvPr>
          <p:cNvSpPr>
            <a:spLocks noGrp="1"/>
          </p:cNvSpPr>
          <p:nvPr>
            <p:ph idx="1"/>
          </p:nvPr>
        </p:nvSpPr>
        <p:spPr>
          <a:xfrm>
            <a:off x="838200" y="2434201"/>
            <a:ext cx="3822189" cy="3742762"/>
          </a:xfrm>
        </p:spPr>
        <p:txBody>
          <a:bodyPr>
            <a:normAutofit/>
          </a:bodyPr>
          <a:lstStyle/>
          <a:p>
            <a:r>
              <a:rPr lang="en-US" sz="2000" dirty="0"/>
              <a:t>Gain community support</a:t>
            </a:r>
          </a:p>
          <a:p>
            <a:pPr lvl="1"/>
            <a:r>
              <a:rPr lang="en-US" sz="2000" dirty="0"/>
              <a:t>Create tangible benefits</a:t>
            </a:r>
          </a:p>
          <a:p>
            <a:r>
              <a:rPr lang="en-US" sz="2000" dirty="0"/>
              <a:t>Mitigation for legacy flooding issues is challenging – set achievable goals</a:t>
            </a:r>
          </a:p>
          <a:p>
            <a:r>
              <a:rPr lang="en-US" sz="2000" dirty="0"/>
              <a:t>Grant funding available - State and Federal</a:t>
            </a:r>
          </a:p>
        </p:txBody>
      </p:sp>
    </p:spTree>
    <p:extLst>
      <p:ext uri="{BB962C8B-B14F-4D97-AF65-F5344CB8AC3E}">
        <p14:creationId xmlns:p14="http://schemas.microsoft.com/office/powerpoint/2010/main" val="27295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parked on a road with water in the back&#10;&#10;Description automatically generated">
            <a:extLst>
              <a:ext uri="{FF2B5EF4-FFF2-40B4-BE49-F238E27FC236}">
                <a16:creationId xmlns:a16="http://schemas.microsoft.com/office/drawing/2014/main" id="{73A4D0EF-C1A8-4949-0AF8-042020C5DDA2}"/>
              </a:ext>
            </a:extLst>
          </p:cNvPr>
          <p:cNvPicPr>
            <a:picLocks noChangeAspect="1"/>
          </p:cNvPicPr>
          <p:nvPr/>
        </p:nvPicPr>
        <p:blipFill rotWithShape="1">
          <a:blip r:embed="rId3">
            <a:extLst>
              <a:ext uri="{28A0092B-C50C-407E-A947-70E740481C1C}">
                <a14:useLocalDpi xmlns:a14="http://schemas.microsoft.com/office/drawing/2010/main" val="0"/>
              </a:ext>
            </a:extLst>
          </a:blip>
          <a:srcRect b="5436"/>
          <a:stretch/>
        </p:blipFill>
        <p:spPr>
          <a:xfrm>
            <a:off x="4797286" y="10"/>
            <a:ext cx="7394711" cy="6857990"/>
          </a:xfrm>
          <a:prstGeom prst="rect">
            <a:avLst/>
          </a:prstGeom>
        </p:spPr>
      </p:pic>
      <p:sp>
        <p:nvSpPr>
          <p:cNvPr id="2" name="Title 1">
            <a:extLst>
              <a:ext uri="{FF2B5EF4-FFF2-40B4-BE49-F238E27FC236}">
                <a16:creationId xmlns:a16="http://schemas.microsoft.com/office/drawing/2014/main" id="{E88D5047-8EB7-6996-2CC7-79442CA947B2}"/>
              </a:ext>
            </a:extLst>
          </p:cNvPr>
          <p:cNvSpPr>
            <a:spLocks noGrp="1"/>
          </p:cNvSpPr>
          <p:nvPr>
            <p:ph type="title"/>
          </p:nvPr>
        </p:nvSpPr>
        <p:spPr>
          <a:xfrm>
            <a:off x="838200" y="365125"/>
            <a:ext cx="3822189" cy="1899912"/>
          </a:xfrm>
        </p:spPr>
        <p:txBody>
          <a:bodyPr>
            <a:normAutofit/>
          </a:bodyPr>
          <a:lstStyle/>
          <a:p>
            <a:pPr algn="ctr"/>
            <a:r>
              <a:rPr lang="en-US" sz="4000" dirty="0"/>
              <a:t>Local Stormwater Regulation</a:t>
            </a:r>
          </a:p>
        </p:txBody>
      </p:sp>
      <p:sp>
        <p:nvSpPr>
          <p:cNvPr id="3" name="Content Placeholder 2">
            <a:extLst>
              <a:ext uri="{FF2B5EF4-FFF2-40B4-BE49-F238E27FC236}">
                <a16:creationId xmlns:a16="http://schemas.microsoft.com/office/drawing/2014/main" id="{CB511331-4CD7-6C20-7D92-3CDFEC4AC9B4}"/>
              </a:ext>
            </a:extLst>
          </p:cNvPr>
          <p:cNvSpPr>
            <a:spLocks noGrp="1"/>
          </p:cNvSpPr>
          <p:nvPr>
            <p:ph idx="1"/>
          </p:nvPr>
        </p:nvSpPr>
        <p:spPr>
          <a:xfrm>
            <a:off x="573024" y="2109216"/>
            <a:ext cx="4087365" cy="4067747"/>
          </a:xfrm>
        </p:spPr>
        <p:txBody>
          <a:bodyPr>
            <a:normAutofit/>
          </a:bodyPr>
          <a:lstStyle/>
          <a:p>
            <a:r>
              <a:rPr lang="en-US" sz="2000" dirty="0"/>
              <a:t>Local regulation exceeding state standards can be implemented to address community goals for stormwater quality and flooding.</a:t>
            </a:r>
          </a:p>
          <a:p>
            <a:r>
              <a:rPr lang="en-US" sz="2000" dirty="0"/>
              <a:t>Higher standards can contribute to higher ratings in the FEMA Community Rating System which influences flood insurance premiums.</a:t>
            </a:r>
          </a:p>
          <a:p>
            <a:r>
              <a:rPr lang="en-US" sz="2000" dirty="0"/>
              <a:t>Consider current development under future conditions</a:t>
            </a:r>
          </a:p>
          <a:p>
            <a:endParaRPr lang="en-US" sz="2000" dirty="0"/>
          </a:p>
        </p:txBody>
      </p:sp>
    </p:spTree>
    <p:extLst>
      <p:ext uri="{BB962C8B-B14F-4D97-AF65-F5344CB8AC3E}">
        <p14:creationId xmlns:p14="http://schemas.microsoft.com/office/powerpoint/2010/main" val="539118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634E4C4-939D-FC28-7643-7C72D2C5E376}"/>
              </a:ext>
            </a:extLst>
          </p:cNvPr>
          <p:cNvPicPr>
            <a:picLocks noChangeAspect="1"/>
          </p:cNvPicPr>
          <p:nvPr/>
        </p:nvPicPr>
        <p:blipFill>
          <a:blip r:embed="rId3">
            <a:extLst>
              <a:ext uri="{28A0092B-C50C-407E-A947-70E740481C1C}">
                <a14:useLocalDpi xmlns:a14="http://schemas.microsoft.com/office/drawing/2010/main" val="0"/>
              </a:ext>
            </a:extLst>
          </a:blip>
          <a:srcRect l="2991" r="2991"/>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8D5047-8EB7-6996-2CC7-79442CA947B2}"/>
              </a:ext>
            </a:extLst>
          </p:cNvPr>
          <p:cNvSpPr>
            <a:spLocks noGrp="1"/>
          </p:cNvSpPr>
          <p:nvPr>
            <p:ph type="title"/>
          </p:nvPr>
        </p:nvSpPr>
        <p:spPr>
          <a:xfrm>
            <a:off x="357810" y="365124"/>
            <a:ext cx="4302580" cy="6055553"/>
          </a:xfrm>
        </p:spPr>
        <p:txBody>
          <a:bodyPr>
            <a:normAutofit/>
          </a:bodyPr>
          <a:lstStyle/>
          <a:p>
            <a:r>
              <a:rPr lang="en-US" sz="4000" b="1" dirty="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rPr>
              <a:t>Stormwater Treatment Facilities</a:t>
            </a:r>
          </a:p>
        </p:txBody>
      </p:sp>
    </p:spTree>
    <p:extLst>
      <p:ext uri="{BB962C8B-B14F-4D97-AF65-F5344CB8AC3E}">
        <p14:creationId xmlns:p14="http://schemas.microsoft.com/office/powerpoint/2010/main" val="96501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Dry Retention Basin with Control Structure</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13" name="Content Placeholder 4" descr="A large grassy area with a hole in it&#10;&#10;Description automatically generated">
            <a:extLst>
              <a:ext uri="{FF2B5EF4-FFF2-40B4-BE49-F238E27FC236}">
                <a16:creationId xmlns:a16="http://schemas.microsoft.com/office/drawing/2014/main" id="{FF189314-DC44-896A-16C7-0778B4563C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108" y="1818999"/>
            <a:ext cx="6096000" cy="4572000"/>
          </a:xfrm>
          <a:prstGeom prst="rect">
            <a:avLst/>
          </a:prstGeom>
          <a:effectLst>
            <a:outerShdw blurRad="114300" dist="38100" dir="2700000" algn="tl" rotWithShape="0">
              <a:prstClr val="black">
                <a:alpha val="40000"/>
              </a:prstClr>
            </a:outerShdw>
          </a:effectLst>
        </p:spPr>
      </p:pic>
    </p:spTree>
    <p:extLst>
      <p:ext uri="{BB962C8B-B14F-4D97-AF65-F5344CB8AC3E}">
        <p14:creationId xmlns:p14="http://schemas.microsoft.com/office/powerpoint/2010/main" val="2214034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F30E-9370-9BB4-B08D-ED9124B27B91}"/>
              </a:ext>
            </a:extLst>
          </p:cNvPr>
          <p:cNvSpPr>
            <a:spLocks noGrp="1"/>
          </p:cNvSpPr>
          <p:nvPr>
            <p:ph type="title"/>
          </p:nvPr>
        </p:nvSpPr>
        <p:spPr>
          <a:xfrm>
            <a:off x="5868557" y="1138036"/>
            <a:ext cx="5444382" cy="1402470"/>
          </a:xfrm>
        </p:spPr>
        <p:txBody>
          <a:bodyPr anchor="t">
            <a:normAutofit/>
          </a:bodyPr>
          <a:lstStyle/>
          <a:p>
            <a:r>
              <a:rPr lang="en-US" sz="3200" dirty="0"/>
              <a:t>Stormwater and Water Quality</a:t>
            </a:r>
          </a:p>
        </p:txBody>
      </p:sp>
      <p:pic>
        <p:nvPicPr>
          <p:cNvPr id="7" name="Picture 6" descr="A picture containing tree, nature, spring, forest&#10;&#10;Description automatically generated">
            <a:extLst>
              <a:ext uri="{FF2B5EF4-FFF2-40B4-BE49-F238E27FC236}">
                <a16:creationId xmlns:a16="http://schemas.microsoft.com/office/drawing/2014/main" id="{D9264191-2318-4D14-5152-B847B8F9F7F5}"/>
              </a:ext>
            </a:extLst>
          </p:cNvPr>
          <p:cNvPicPr>
            <a:picLocks noChangeAspect="1"/>
          </p:cNvPicPr>
          <p:nvPr/>
        </p:nvPicPr>
        <p:blipFill rotWithShape="1">
          <a:blip r:embed="rId3">
            <a:extLst>
              <a:ext uri="{28A0092B-C50C-407E-A947-70E740481C1C}">
                <a14:useLocalDpi xmlns:a14="http://schemas.microsoft.com/office/drawing/2010/main" val="0"/>
              </a:ext>
            </a:extLst>
          </a:blip>
          <a:srcRect r="151" b="2"/>
          <a:stretch/>
        </p:blipFill>
        <p:spPr>
          <a:xfrm rot="5400000">
            <a:off x="-853411" y="853410"/>
            <a:ext cx="6858000" cy="5151179"/>
          </a:xfrm>
          <a:prstGeom prst="rect">
            <a:avLst/>
          </a:prstGeom>
        </p:spPr>
      </p:pic>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A78F72-6C7B-E764-8C6F-C13636858EF3}"/>
              </a:ext>
            </a:extLst>
          </p:cNvPr>
          <p:cNvSpPr>
            <a:spLocks noGrp="1"/>
          </p:cNvSpPr>
          <p:nvPr>
            <p:ph idx="1"/>
          </p:nvPr>
        </p:nvSpPr>
        <p:spPr>
          <a:xfrm>
            <a:off x="5436973" y="1828800"/>
            <a:ext cx="6437870" cy="4831492"/>
          </a:xfrm>
        </p:spPr>
        <p:txBody>
          <a:bodyPr>
            <a:noAutofit/>
          </a:bodyPr>
          <a:lstStyle/>
          <a:p>
            <a:r>
              <a:rPr lang="en-US" sz="2400" dirty="0"/>
              <a:t>Stormwater runoff from developed land uses transports pollutants to waterbodies and groundwater.</a:t>
            </a:r>
          </a:p>
          <a:p>
            <a:endParaRPr lang="en-US" sz="2400" dirty="0"/>
          </a:p>
          <a:p>
            <a:r>
              <a:rPr lang="en-US" sz="2400" dirty="0"/>
              <a:t>Nutrients (nitrogen and phosphorus) are major pollutants in Florida and can cause harmful algal blooms.</a:t>
            </a:r>
          </a:p>
          <a:p>
            <a:pPr lvl="1"/>
            <a:r>
              <a:rPr lang="en-US" dirty="0"/>
              <a:t>Over time nutrient accumulation can change plant and fish composition.</a:t>
            </a:r>
          </a:p>
          <a:p>
            <a:endParaRPr lang="en-US" sz="2400" dirty="0"/>
          </a:p>
          <a:p>
            <a:r>
              <a:rPr lang="en-US" sz="2400" dirty="0"/>
              <a:t>Stormwater management systems must be designed to prevent pollutants from entering waterbodies.</a:t>
            </a:r>
          </a:p>
        </p:txBody>
      </p:sp>
    </p:spTree>
    <p:extLst>
      <p:ext uri="{BB962C8B-B14F-4D97-AF65-F5344CB8AC3E}">
        <p14:creationId xmlns:p14="http://schemas.microsoft.com/office/powerpoint/2010/main" val="1367043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Exfiltration Trench</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person standing in front of a house&#10;&#10;Description automatically generated">
            <a:extLst>
              <a:ext uri="{FF2B5EF4-FFF2-40B4-BE49-F238E27FC236}">
                <a16:creationId xmlns:a16="http://schemas.microsoft.com/office/drawing/2014/main" id="{67EBE67A-8C86-18E4-0B33-A14D6CE939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980" y="2029337"/>
            <a:ext cx="9726382" cy="3848637"/>
          </a:xfrm>
          <a:prstGeom prst="rect">
            <a:avLst/>
          </a:prstGeom>
        </p:spPr>
      </p:pic>
    </p:spTree>
    <p:extLst>
      <p:ext uri="{BB962C8B-B14F-4D97-AF65-F5344CB8AC3E}">
        <p14:creationId xmlns:p14="http://schemas.microsoft.com/office/powerpoint/2010/main" val="404798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Underground Retention System</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5" name="Content Placeholder 4" descr="A group of people working on a construction site&#10;&#10;Description automatically generated">
            <a:extLst>
              <a:ext uri="{FF2B5EF4-FFF2-40B4-BE49-F238E27FC236}">
                <a16:creationId xmlns:a16="http://schemas.microsoft.com/office/drawing/2014/main" id="{443EE3F8-799C-9F54-9DF0-CFEB69A21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108" y="1825625"/>
            <a:ext cx="6096000" cy="4572000"/>
          </a:xfrm>
          <a:prstGeom prst="rect">
            <a:avLst/>
          </a:prstGeom>
        </p:spPr>
      </p:pic>
    </p:spTree>
    <p:extLst>
      <p:ext uri="{BB962C8B-B14F-4D97-AF65-F5344CB8AC3E}">
        <p14:creationId xmlns:p14="http://schemas.microsoft.com/office/powerpoint/2010/main" val="2185315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Depressed Island Retention Basin BMP for Additional Treatment and Storage</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5" name="Content Placeholder 4" descr="A parking lot with trees and grass&#10;&#10;Description automatically generated">
            <a:extLst>
              <a:ext uri="{FF2B5EF4-FFF2-40B4-BE49-F238E27FC236}">
                <a16:creationId xmlns:a16="http://schemas.microsoft.com/office/drawing/2014/main" id="{6615D1B7-F1E4-8B59-E7BE-9FD62CDB0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804" y="1825625"/>
            <a:ext cx="7357491" cy="4572000"/>
          </a:xfrm>
          <a:prstGeom prst="rect">
            <a:avLst/>
          </a:prstGeom>
        </p:spPr>
      </p:pic>
    </p:spTree>
    <p:extLst>
      <p:ext uri="{BB962C8B-B14F-4D97-AF65-F5344CB8AC3E}">
        <p14:creationId xmlns:p14="http://schemas.microsoft.com/office/powerpoint/2010/main" val="4054578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Rain Garden</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group of people standing around a garden&#10;&#10;Description automatically generated">
            <a:extLst>
              <a:ext uri="{FF2B5EF4-FFF2-40B4-BE49-F238E27FC236}">
                <a16:creationId xmlns:a16="http://schemas.microsoft.com/office/drawing/2014/main" id="{0F6BC211-DB74-F59B-71A0-11B62B3ECC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54" y="2131598"/>
            <a:ext cx="4721553" cy="3804505"/>
          </a:xfrm>
          <a:prstGeom prst="rect">
            <a:avLst/>
          </a:prstGeom>
        </p:spPr>
      </p:pic>
      <p:pic>
        <p:nvPicPr>
          <p:cNvPr id="7" name="Picture 6" descr="Diagram of a soil plot with text&#10;&#10;Description automatically generated with medium confidence">
            <a:extLst>
              <a:ext uri="{FF2B5EF4-FFF2-40B4-BE49-F238E27FC236}">
                <a16:creationId xmlns:a16="http://schemas.microsoft.com/office/drawing/2014/main" id="{715BFDD1-7E46-CA03-7EA6-11DC4AAD05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4902" y="2131599"/>
            <a:ext cx="6127504" cy="3804505"/>
          </a:xfrm>
          <a:prstGeom prst="rect">
            <a:avLst/>
          </a:prstGeom>
        </p:spPr>
      </p:pic>
    </p:spTree>
    <p:extLst>
      <p:ext uri="{BB962C8B-B14F-4D97-AF65-F5344CB8AC3E}">
        <p14:creationId xmlns:p14="http://schemas.microsoft.com/office/powerpoint/2010/main" val="4142552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Treatment Swale</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group of people in a garden&#10;&#10;Description automatically generated">
            <a:extLst>
              <a:ext uri="{FF2B5EF4-FFF2-40B4-BE49-F238E27FC236}">
                <a16:creationId xmlns:a16="http://schemas.microsoft.com/office/drawing/2014/main" id="{A5B37B34-0C7D-765A-E5F7-30ACB596F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215" y="1915227"/>
            <a:ext cx="5761570" cy="4301079"/>
          </a:xfrm>
          <a:prstGeom prst="rect">
            <a:avLst/>
          </a:prstGeom>
        </p:spPr>
      </p:pic>
    </p:spTree>
    <p:extLst>
      <p:ext uri="{BB962C8B-B14F-4D97-AF65-F5344CB8AC3E}">
        <p14:creationId xmlns:p14="http://schemas.microsoft.com/office/powerpoint/2010/main" val="213174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Vegetated Natural Buffer</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wooden fence next to a body of water&#10;&#10;Description automatically generated">
            <a:extLst>
              <a:ext uri="{FF2B5EF4-FFF2-40B4-BE49-F238E27FC236}">
                <a16:creationId xmlns:a16="http://schemas.microsoft.com/office/drawing/2014/main" id="{ADB853C6-499A-1DB3-0996-ACC9B0F755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938" y="2233534"/>
            <a:ext cx="5143500" cy="3429000"/>
          </a:xfrm>
          <a:prstGeom prst="rect">
            <a:avLst/>
          </a:prstGeom>
        </p:spPr>
      </p:pic>
      <p:pic>
        <p:nvPicPr>
          <p:cNvPr id="7" name="Picture 6" descr="A fence next to a body of water&#10;&#10;Description automatically generated">
            <a:extLst>
              <a:ext uri="{FF2B5EF4-FFF2-40B4-BE49-F238E27FC236}">
                <a16:creationId xmlns:a16="http://schemas.microsoft.com/office/drawing/2014/main" id="{7D57E1C5-8E70-5CE1-CDE0-4C2DFA8372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3564" y="2233534"/>
            <a:ext cx="5143500" cy="3429000"/>
          </a:xfrm>
          <a:prstGeom prst="rect">
            <a:avLst/>
          </a:prstGeom>
        </p:spPr>
      </p:pic>
    </p:spTree>
    <p:extLst>
      <p:ext uri="{BB962C8B-B14F-4D97-AF65-F5344CB8AC3E}">
        <p14:creationId xmlns:p14="http://schemas.microsoft.com/office/powerpoint/2010/main" val="2753820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Pervious Pavement</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parking lot with white lines&#10;&#10;Description automatically generated">
            <a:extLst>
              <a:ext uri="{FF2B5EF4-FFF2-40B4-BE49-F238E27FC236}">
                <a16:creationId xmlns:a16="http://schemas.microsoft.com/office/drawing/2014/main" id="{F8BDEA2B-CF20-0064-E4DF-42E5A3B215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764932"/>
            <a:ext cx="6096000" cy="4572000"/>
          </a:xfrm>
          <a:prstGeom prst="rect">
            <a:avLst/>
          </a:prstGeom>
        </p:spPr>
      </p:pic>
    </p:spTree>
    <p:extLst>
      <p:ext uri="{BB962C8B-B14F-4D97-AF65-F5344CB8AC3E}">
        <p14:creationId xmlns:p14="http://schemas.microsoft.com/office/powerpoint/2010/main" val="2164276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Green Roof</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garden with flowers on the roof&#10;&#10;Description automatically generated">
            <a:extLst>
              <a:ext uri="{FF2B5EF4-FFF2-40B4-BE49-F238E27FC236}">
                <a16:creationId xmlns:a16="http://schemas.microsoft.com/office/drawing/2014/main" id="{551EA9D1-0578-EF16-48F6-DDAFC85244B5}"/>
              </a:ext>
            </a:extLst>
          </p:cNvPr>
          <p:cNvPicPr>
            <a:picLocks noChangeAspect="1"/>
          </p:cNvPicPr>
          <p:nvPr/>
        </p:nvPicPr>
        <p:blipFill rotWithShape="1">
          <a:blip r:embed="rId6">
            <a:extLst>
              <a:ext uri="{28A0092B-C50C-407E-A947-70E740481C1C}">
                <a14:useLocalDpi xmlns:a14="http://schemas.microsoft.com/office/drawing/2010/main" val="0"/>
              </a:ext>
            </a:extLst>
          </a:blip>
          <a:srcRect t="6784" r="935" b="7033"/>
          <a:stretch/>
        </p:blipFill>
        <p:spPr>
          <a:xfrm>
            <a:off x="2562225" y="1813810"/>
            <a:ext cx="7001500" cy="4523122"/>
          </a:xfrm>
          <a:prstGeom prst="rect">
            <a:avLst/>
          </a:prstGeom>
        </p:spPr>
      </p:pic>
    </p:spTree>
    <p:extLst>
      <p:ext uri="{BB962C8B-B14F-4D97-AF65-F5344CB8AC3E}">
        <p14:creationId xmlns:p14="http://schemas.microsoft.com/office/powerpoint/2010/main" val="3596441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Rainwater Harvesting Cistern</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large green tank in front of a house&#10;&#10;Description automatically generated">
            <a:extLst>
              <a:ext uri="{FF2B5EF4-FFF2-40B4-BE49-F238E27FC236}">
                <a16:creationId xmlns:a16="http://schemas.microsoft.com/office/drawing/2014/main" id="{9A8083A3-1CB3-C712-E355-81F7A19F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938" y="2207094"/>
            <a:ext cx="5341062" cy="3815045"/>
          </a:xfrm>
          <a:prstGeom prst="rect">
            <a:avLst/>
          </a:prstGeom>
        </p:spPr>
      </p:pic>
      <p:pic>
        <p:nvPicPr>
          <p:cNvPr id="7" name="Picture 6" descr="A water pouring out of a barrel&#10;&#10;Description automatically generated">
            <a:extLst>
              <a:ext uri="{FF2B5EF4-FFF2-40B4-BE49-F238E27FC236}">
                <a16:creationId xmlns:a16="http://schemas.microsoft.com/office/drawing/2014/main" id="{D14586D9-634E-7DB9-C271-3B11BB4B1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157" y="2704473"/>
            <a:ext cx="4970905" cy="2796134"/>
          </a:xfrm>
          <a:prstGeom prst="rect">
            <a:avLst/>
          </a:prstGeom>
        </p:spPr>
      </p:pic>
    </p:spTree>
    <p:extLst>
      <p:ext uri="{BB962C8B-B14F-4D97-AF65-F5344CB8AC3E}">
        <p14:creationId xmlns:p14="http://schemas.microsoft.com/office/powerpoint/2010/main" val="154248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Wet Detention Pond</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2" name="Content Placeholder 4" descr="A water fountain in a pond&#10;&#10;Description automatically generated">
            <a:extLst>
              <a:ext uri="{FF2B5EF4-FFF2-40B4-BE49-F238E27FC236}">
                <a16:creationId xmlns:a16="http://schemas.microsoft.com/office/drawing/2014/main" id="{0AF3D695-FE15-1941-4306-18BEB1E76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751" y="1825625"/>
            <a:ext cx="8122497" cy="4351338"/>
          </a:xfrm>
          <a:prstGeom prst="rect">
            <a:avLst/>
          </a:prstGeom>
        </p:spPr>
      </p:pic>
    </p:spTree>
    <p:extLst>
      <p:ext uri="{BB962C8B-B14F-4D97-AF65-F5344CB8AC3E}">
        <p14:creationId xmlns:p14="http://schemas.microsoft.com/office/powerpoint/2010/main" val="15977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0FD88B-44CC-E0D4-4CD4-00E32E370636}"/>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kern="1200" dirty="0">
                <a:solidFill>
                  <a:schemeClr val="tx1"/>
                </a:solidFill>
                <a:latin typeface="+mj-lt"/>
                <a:ea typeface="+mj-ea"/>
                <a:cs typeface="+mj-cs"/>
              </a:rPr>
              <a:t>Stormwater and Water Quality</a:t>
            </a:r>
          </a:p>
        </p:txBody>
      </p:sp>
      <p:sp>
        <p:nvSpPr>
          <p:cNvPr id="8" name="TextBox 7">
            <a:extLst>
              <a:ext uri="{FF2B5EF4-FFF2-40B4-BE49-F238E27FC236}">
                <a16:creationId xmlns:a16="http://schemas.microsoft.com/office/drawing/2014/main" id="{9D67558E-BE51-D16A-1796-12E720866260}"/>
              </a:ext>
            </a:extLst>
          </p:cNvPr>
          <p:cNvSpPr txBox="1"/>
          <p:nvPr/>
        </p:nvSpPr>
        <p:spPr>
          <a:xfrm>
            <a:off x="838201" y="2482589"/>
            <a:ext cx="3816096" cy="3694373"/>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400" dirty="0"/>
              <a:t>Stormwater from developed areas is regulated by the State through WMDs and by local governments.</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Runoff from agricultural land uses is regulated by the State.</a:t>
            </a:r>
            <a:endParaRPr lang="en-US" sz="1500" dirty="0"/>
          </a:p>
          <a:p>
            <a:pPr>
              <a:lnSpc>
                <a:spcPct val="90000"/>
              </a:lnSpc>
              <a:spcAft>
                <a:spcPts val="600"/>
              </a:spcAft>
            </a:pPr>
            <a:endParaRPr lang="en-US" sz="1500" dirty="0"/>
          </a:p>
          <a:p>
            <a:pPr>
              <a:lnSpc>
                <a:spcPct val="90000"/>
              </a:lnSpc>
              <a:spcAft>
                <a:spcPts val="600"/>
              </a:spcAft>
            </a:pPr>
            <a:r>
              <a:rPr lang="en-US" sz="1500" dirty="0"/>
              <a:t>(See Chapter 62-40, F.A.C., Water Resource Implementation Rule) &amp; </a:t>
            </a:r>
            <a:r>
              <a:rPr lang="en-US" sz="1500" dirty="0">
                <a:solidFill>
                  <a:srgbClr val="000000"/>
                </a:solidFill>
              </a:rPr>
              <a:t>Chapter 62-302, F.A.C., Surface Water Quality Standards) )</a:t>
            </a:r>
            <a:endParaRPr lang="en-US" sz="15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p:txBody>
      </p:sp>
      <p:pic>
        <p:nvPicPr>
          <p:cNvPr id="5" name="Picture 4" descr="A picture containing outdoor, reef, ocean floor&#10;&#10;Description automatically generated">
            <a:extLst>
              <a:ext uri="{FF2B5EF4-FFF2-40B4-BE49-F238E27FC236}">
                <a16:creationId xmlns:a16="http://schemas.microsoft.com/office/drawing/2014/main" id="{C26B412D-E7F3-9687-FC07-F49868602A29}"/>
              </a:ext>
            </a:extLst>
          </p:cNvPr>
          <p:cNvPicPr>
            <a:picLocks noChangeAspect="1"/>
          </p:cNvPicPr>
          <p:nvPr/>
        </p:nvPicPr>
        <p:blipFill rotWithShape="1">
          <a:blip r:embed="rId3">
            <a:extLst>
              <a:ext uri="{28A0092B-C50C-407E-A947-70E740481C1C}">
                <a14:useLocalDpi xmlns:a14="http://schemas.microsoft.com/office/drawing/2010/main" val="0"/>
              </a:ext>
            </a:extLst>
          </a:blip>
          <a:srcRect t="25906" r="-1" b="6875"/>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descr="A picture containing grass, nature, river, surrounded&#10;&#10;Description automatically generated">
            <a:extLst>
              <a:ext uri="{FF2B5EF4-FFF2-40B4-BE49-F238E27FC236}">
                <a16:creationId xmlns:a16="http://schemas.microsoft.com/office/drawing/2014/main" id="{800A6446-0040-8A05-892C-F47F34D31E94}"/>
              </a:ext>
            </a:extLst>
          </p:cNvPr>
          <p:cNvPicPr>
            <a:picLocks noChangeAspect="1"/>
          </p:cNvPicPr>
          <p:nvPr/>
        </p:nvPicPr>
        <p:blipFill rotWithShape="1">
          <a:blip r:embed="rId4">
            <a:extLst>
              <a:ext uri="{28A0092B-C50C-407E-A947-70E740481C1C}">
                <a14:useLocalDpi xmlns:a14="http://schemas.microsoft.com/office/drawing/2010/main" val="0"/>
              </a:ext>
            </a:extLst>
          </a:blip>
          <a:srcRect t="10901" b="733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493424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Biosorption Activated Media (BAM) Filter</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4" name="Picture 3" descr="A lake surrounded by trees&#10;&#10;Description automatically generated">
            <a:extLst>
              <a:ext uri="{FF2B5EF4-FFF2-40B4-BE49-F238E27FC236}">
                <a16:creationId xmlns:a16="http://schemas.microsoft.com/office/drawing/2014/main" id="{BBD69513-7667-E35E-5458-6C5CC82A77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585" y="1951944"/>
            <a:ext cx="9735171" cy="4384988"/>
          </a:xfrm>
          <a:prstGeom prst="rect">
            <a:avLst/>
          </a:prstGeom>
        </p:spPr>
      </p:pic>
    </p:spTree>
    <p:extLst>
      <p:ext uri="{BB962C8B-B14F-4D97-AF65-F5344CB8AC3E}">
        <p14:creationId xmlns:p14="http://schemas.microsoft.com/office/powerpoint/2010/main" val="1199546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1AF001-F84B-6E0B-9343-60103B47DC38}"/>
              </a:ext>
            </a:extLst>
          </p:cNvPr>
          <p:cNvSpPr>
            <a:spLocks noGrp="1"/>
          </p:cNvSpPr>
          <p:nvPr>
            <p:ph type="subTitle" idx="1"/>
          </p:nvPr>
        </p:nvSpPr>
        <p:spPr>
          <a:xfrm>
            <a:off x="1264980" y="521068"/>
            <a:ext cx="9578383" cy="998391"/>
          </a:xfrm>
          <a:solidFill>
            <a:schemeClr val="accent1"/>
          </a:solidFill>
        </p:spPr>
        <p:txBody>
          <a:bodyPr anchor="ctr" anchorCtr="0">
            <a:noAutofit/>
          </a:bodyPr>
          <a:lstStyle/>
          <a:p>
            <a:pPr lvl="1"/>
            <a:r>
              <a:rPr lang="en-US" sz="3400" b="1" dirty="0">
                <a:solidFill>
                  <a:schemeClr val="bg1"/>
                </a:solidFill>
                <a:latin typeface="Arial" panose="020B0604020202020204" pitchFamily="34" charset="0"/>
                <a:cs typeface="Arial" panose="020B0604020202020204" pitchFamily="34" charset="0"/>
              </a:rPr>
              <a:t>Tree Box Filter</a:t>
            </a:r>
          </a:p>
        </p:txBody>
      </p:sp>
      <p:grpSp>
        <p:nvGrpSpPr>
          <p:cNvPr id="12" name="Group 11">
            <a:extLst>
              <a:ext uri="{FF2B5EF4-FFF2-40B4-BE49-F238E27FC236}">
                <a16:creationId xmlns:a16="http://schemas.microsoft.com/office/drawing/2014/main" id="{978D16C6-5F99-394D-B40D-D96DA95A6CE3}"/>
              </a:ext>
            </a:extLst>
          </p:cNvPr>
          <p:cNvGrpSpPr/>
          <p:nvPr/>
        </p:nvGrpSpPr>
        <p:grpSpPr>
          <a:xfrm>
            <a:off x="10846591" y="460805"/>
            <a:ext cx="1020084" cy="1097280"/>
            <a:chOff x="10581211" y="170059"/>
            <a:chExt cx="1371603" cy="2081025"/>
          </a:xfrm>
        </p:grpSpPr>
        <p:pic>
          <p:nvPicPr>
            <p:cNvPr id="6" name="Picture 5">
              <a:extLst>
                <a:ext uri="{FF2B5EF4-FFF2-40B4-BE49-F238E27FC236}">
                  <a16:creationId xmlns:a16="http://schemas.microsoft.com/office/drawing/2014/main" id="{E1C90534-0CBD-C83E-9B73-AE972CC4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211" y="170059"/>
              <a:ext cx="1367264" cy="1690007"/>
            </a:xfrm>
            <a:prstGeom prst="rect">
              <a:avLst/>
            </a:prstGeom>
          </p:spPr>
        </p:pic>
        <p:pic>
          <p:nvPicPr>
            <p:cNvPr id="8" name="Picture 7">
              <a:extLst>
                <a:ext uri="{FF2B5EF4-FFF2-40B4-BE49-F238E27FC236}">
                  <a16:creationId xmlns:a16="http://schemas.microsoft.com/office/drawing/2014/main" id="{6773E858-CEE2-AFB4-0658-A63BCD7E9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550" y="1870465"/>
              <a:ext cx="1367264" cy="380619"/>
            </a:xfrm>
            <a:prstGeom prst="rect">
              <a:avLst/>
            </a:prstGeom>
          </p:spPr>
        </p:pic>
      </p:grpSp>
      <p:pic>
        <p:nvPicPr>
          <p:cNvPr id="10" name="Picture 9">
            <a:extLst>
              <a:ext uri="{FF2B5EF4-FFF2-40B4-BE49-F238E27FC236}">
                <a16:creationId xmlns:a16="http://schemas.microsoft.com/office/drawing/2014/main" id="{3A1B8CEB-BADD-5B1C-E6F1-B38B031DE0E0}"/>
              </a:ext>
            </a:extLst>
          </p:cNvPr>
          <p:cNvPicPr>
            <a:picLocks noChangeAspect="1"/>
          </p:cNvPicPr>
          <p:nvPr/>
        </p:nvPicPr>
        <p:blipFill>
          <a:blip r:embed="rId5"/>
          <a:stretch>
            <a:fillRect/>
          </a:stretch>
        </p:blipFill>
        <p:spPr>
          <a:xfrm>
            <a:off x="244896" y="460804"/>
            <a:ext cx="1020084" cy="1097280"/>
          </a:xfrm>
          <a:prstGeom prst="rect">
            <a:avLst/>
          </a:prstGeom>
        </p:spPr>
      </p:pic>
      <p:pic>
        <p:nvPicPr>
          <p:cNvPr id="5" name="Picture 4" descr="A tree growing in a drain grate&#10;&#10;Description automatically generated">
            <a:extLst>
              <a:ext uri="{FF2B5EF4-FFF2-40B4-BE49-F238E27FC236}">
                <a16:creationId xmlns:a16="http://schemas.microsoft.com/office/drawing/2014/main" id="{F1E34C4C-16F2-9A51-E311-E46AAB89C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109" y="2068150"/>
            <a:ext cx="5451249" cy="4268782"/>
          </a:xfrm>
          <a:prstGeom prst="rect">
            <a:avLst/>
          </a:prstGeom>
        </p:spPr>
      </p:pic>
      <p:pic>
        <p:nvPicPr>
          <p:cNvPr id="9" name="Picture 8" descr="A tree growing in a hole in a road&#10;&#10;Description automatically generated">
            <a:extLst>
              <a:ext uri="{FF2B5EF4-FFF2-40B4-BE49-F238E27FC236}">
                <a16:creationId xmlns:a16="http://schemas.microsoft.com/office/drawing/2014/main" id="{0B9B59BF-E22E-9967-C07F-BFCF21CA5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0268" y="2068150"/>
            <a:ext cx="4064623" cy="4268782"/>
          </a:xfrm>
          <a:prstGeom prst="rect">
            <a:avLst/>
          </a:prstGeom>
        </p:spPr>
      </p:pic>
    </p:spTree>
    <p:extLst>
      <p:ext uri="{BB962C8B-B14F-4D97-AF65-F5344CB8AC3E}">
        <p14:creationId xmlns:p14="http://schemas.microsoft.com/office/powerpoint/2010/main" val="1924829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flooded road with a car driving through it&#10;&#10;Description automatically generated with medium confidence">
            <a:extLst>
              <a:ext uri="{FF2B5EF4-FFF2-40B4-BE49-F238E27FC236}">
                <a16:creationId xmlns:a16="http://schemas.microsoft.com/office/drawing/2014/main" id="{77612D93-60B9-D5C0-EC32-21137DB6E26D}"/>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673968" y="0"/>
            <a:ext cx="9448598" cy="6701219"/>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A5D060-0913-6F92-F4D4-EB3E2A792D05}"/>
              </a:ext>
            </a:extLst>
          </p:cNvPr>
          <p:cNvSpPr>
            <a:spLocks noGrp="1"/>
          </p:cNvSpPr>
          <p:nvPr>
            <p:ph type="title"/>
          </p:nvPr>
        </p:nvSpPr>
        <p:spPr>
          <a:xfrm>
            <a:off x="619616" y="389509"/>
            <a:ext cx="4108704" cy="1549019"/>
          </a:xfrm>
        </p:spPr>
        <p:txBody>
          <a:bodyPr>
            <a:normAutofit/>
          </a:bodyPr>
          <a:lstStyle/>
          <a:p>
            <a:r>
              <a:rPr lang="en-US" sz="4000" b="1" dirty="0"/>
              <a:t>Stormwater Do’s and Don’ts</a:t>
            </a:r>
          </a:p>
        </p:txBody>
      </p:sp>
      <p:sp>
        <p:nvSpPr>
          <p:cNvPr id="3" name="Content Placeholder 2">
            <a:extLst>
              <a:ext uri="{FF2B5EF4-FFF2-40B4-BE49-F238E27FC236}">
                <a16:creationId xmlns:a16="http://schemas.microsoft.com/office/drawing/2014/main" id="{A7BD6A86-3073-CB19-7C1E-B0A960124B92}"/>
              </a:ext>
            </a:extLst>
          </p:cNvPr>
          <p:cNvSpPr>
            <a:spLocks noGrp="1"/>
          </p:cNvSpPr>
          <p:nvPr>
            <p:ph idx="1"/>
          </p:nvPr>
        </p:nvSpPr>
        <p:spPr>
          <a:xfrm>
            <a:off x="304800" y="2265037"/>
            <a:ext cx="5474208" cy="3911926"/>
          </a:xfrm>
        </p:spPr>
        <p:txBody>
          <a:bodyPr>
            <a:normAutofit/>
          </a:bodyPr>
          <a:lstStyle/>
          <a:p>
            <a:r>
              <a:rPr lang="en-US" sz="2400" dirty="0"/>
              <a:t>DON’T: Ignore changes in State and Federal regulations.</a:t>
            </a:r>
          </a:p>
          <a:p>
            <a:r>
              <a:rPr lang="en-US" sz="2400" dirty="0"/>
              <a:t>DON’T: Ignore correspondence from the State regarding permits, TMDLs, BMAPs. Etc!</a:t>
            </a:r>
          </a:p>
          <a:p>
            <a:r>
              <a:rPr lang="en-US" sz="2400" dirty="0"/>
              <a:t>DON’T: Make unrealistic commitments as far as projects!</a:t>
            </a:r>
          </a:p>
          <a:p>
            <a:r>
              <a:rPr lang="en-US" sz="2400" dirty="0"/>
              <a:t>DON’T: Be afraid to hire outside help setting up your funding mechanism.</a:t>
            </a:r>
          </a:p>
        </p:txBody>
      </p:sp>
    </p:spTree>
    <p:extLst>
      <p:ext uri="{BB962C8B-B14F-4D97-AF65-F5344CB8AC3E}">
        <p14:creationId xmlns:p14="http://schemas.microsoft.com/office/powerpoint/2010/main" val="495911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3D87-5CF0-47F8-50E7-3103D0104A31}"/>
              </a:ext>
            </a:extLst>
          </p:cNvPr>
          <p:cNvSpPr>
            <a:spLocks noGrp="1"/>
          </p:cNvSpPr>
          <p:nvPr>
            <p:ph type="title"/>
          </p:nvPr>
        </p:nvSpPr>
        <p:spPr>
          <a:xfrm>
            <a:off x="6816432" y="381001"/>
            <a:ext cx="4554680" cy="1708243"/>
          </a:xfrm>
        </p:spPr>
        <p:txBody>
          <a:bodyPr anchor="ctr">
            <a:normAutofit/>
          </a:bodyPr>
          <a:lstStyle/>
          <a:p>
            <a:r>
              <a:rPr lang="en-US" sz="4000" dirty="0"/>
              <a:t>Knowledgeable Staff are Critical</a:t>
            </a:r>
          </a:p>
        </p:txBody>
      </p:sp>
      <p:pic>
        <p:nvPicPr>
          <p:cNvPr id="15" name="Graphic 6" descr="Group of People">
            <a:extLst>
              <a:ext uri="{FF2B5EF4-FFF2-40B4-BE49-F238E27FC236}">
                <a16:creationId xmlns:a16="http://schemas.microsoft.com/office/drawing/2014/main" id="{42260C95-1764-DF29-8481-234AF7620F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367" y="1158500"/>
            <a:ext cx="4541003" cy="4541003"/>
          </a:xfrm>
          <a:prstGeom prst="rect">
            <a:avLst/>
          </a:prstGeom>
        </p:spPr>
      </p:pic>
      <p:sp>
        <p:nvSpPr>
          <p:cNvPr id="3" name="Content Placeholder 2">
            <a:extLst>
              <a:ext uri="{FF2B5EF4-FFF2-40B4-BE49-F238E27FC236}">
                <a16:creationId xmlns:a16="http://schemas.microsoft.com/office/drawing/2014/main" id="{9CF6270E-E5E0-D19A-8749-2EDCC9FC550C}"/>
              </a:ext>
            </a:extLst>
          </p:cNvPr>
          <p:cNvSpPr>
            <a:spLocks noGrp="1"/>
          </p:cNvSpPr>
          <p:nvPr>
            <p:ph idx="1"/>
          </p:nvPr>
        </p:nvSpPr>
        <p:spPr>
          <a:xfrm>
            <a:off x="6400799" y="1699078"/>
            <a:ext cx="5029833" cy="4959630"/>
          </a:xfrm>
        </p:spPr>
        <p:txBody>
          <a:bodyPr anchor="ctr">
            <a:noAutofit/>
          </a:bodyPr>
          <a:lstStyle/>
          <a:p>
            <a:r>
              <a:rPr lang="en-US" sz="2200" dirty="0"/>
              <a:t>Having at least one staff member who is familiar with the requirements of State and Federal programs will save a lot of trouble!</a:t>
            </a:r>
          </a:p>
          <a:p>
            <a:endParaRPr lang="en-US" sz="2200" dirty="0"/>
          </a:p>
          <a:p>
            <a:r>
              <a:rPr lang="en-US" sz="2200" dirty="0"/>
              <a:t>For example, NPDES permits require that a County perform and document certain activities such as outreach and education efforts. </a:t>
            </a:r>
          </a:p>
          <a:p>
            <a:endParaRPr lang="en-US" sz="2200" dirty="0"/>
          </a:p>
          <a:p>
            <a:r>
              <a:rPr lang="en-US" sz="2200" dirty="0"/>
              <a:t>Also, there are MANY grant opportunities, especially for water quality projects. They all have different requirements.</a:t>
            </a:r>
          </a:p>
        </p:txBody>
      </p:sp>
    </p:spTree>
    <p:extLst>
      <p:ext uri="{BB962C8B-B14F-4D97-AF65-F5344CB8AC3E}">
        <p14:creationId xmlns:p14="http://schemas.microsoft.com/office/powerpoint/2010/main" val="2336328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9881B8-7DAD-4A4F-8AB1-486A9CC72E40}" type="slidenum">
              <a:rPr lang="en-US" smtClean="0"/>
              <a:pPr/>
              <a:t>34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79" y="317658"/>
            <a:ext cx="1371600" cy="1885177"/>
          </a:xfrm>
          <a:prstGeom prst="rect">
            <a:avLst/>
          </a:prstGeom>
        </p:spPr>
      </p:pic>
      <p:grpSp>
        <p:nvGrpSpPr>
          <p:cNvPr id="6" name="Group 5"/>
          <p:cNvGrpSpPr>
            <a:grpSpLocks noChangeAspect="1"/>
          </p:cNvGrpSpPr>
          <p:nvPr/>
        </p:nvGrpSpPr>
        <p:grpSpPr>
          <a:xfrm>
            <a:off x="10530839" y="448310"/>
            <a:ext cx="1371606" cy="1382964"/>
            <a:chOff x="9779841" y="523964"/>
            <a:chExt cx="2063932" cy="208102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841" y="523964"/>
              <a:ext cx="2057403" cy="169000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6373" y="2224370"/>
              <a:ext cx="2057400" cy="380619"/>
            </a:xfrm>
            <a:prstGeom prst="rect">
              <a:avLst/>
            </a:prstGeom>
          </p:spPr>
        </p:pic>
      </p:grpSp>
      <p:pic>
        <p:nvPicPr>
          <p:cNvPr id="3074" name="Picture 2" descr="Image result for ques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960" y="759460"/>
            <a:ext cx="527064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B3142C9-AAF2-85DF-93DE-64758F650DCB}"/>
              </a:ext>
            </a:extLst>
          </p:cNvPr>
          <p:cNvPicPr>
            <a:picLocks noChangeAspect="1"/>
          </p:cNvPicPr>
          <p:nvPr/>
        </p:nvPicPr>
        <p:blipFill>
          <a:blip r:embed="rId7"/>
          <a:stretch>
            <a:fillRect/>
          </a:stretch>
        </p:blipFill>
        <p:spPr>
          <a:xfrm>
            <a:off x="5388396" y="5246078"/>
            <a:ext cx="1371600" cy="1475397"/>
          </a:xfrm>
          <a:prstGeom prst="rect">
            <a:avLst/>
          </a:prstGeom>
        </p:spPr>
      </p:pic>
      <p:sp>
        <p:nvSpPr>
          <p:cNvPr id="3" name="Content Placeholder 2">
            <a:extLst>
              <a:ext uri="{FF2B5EF4-FFF2-40B4-BE49-F238E27FC236}">
                <a16:creationId xmlns:a16="http://schemas.microsoft.com/office/drawing/2014/main" id="{BCB4262C-186B-7EA8-E108-4A41B6F358AA}"/>
              </a:ext>
            </a:extLst>
          </p:cNvPr>
          <p:cNvSpPr>
            <a:spLocks noGrp="1"/>
          </p:cNvSpPr>
          <p:nvPr>
            <p:ph idx="1"/>
          </p:nvPr>
        </p:nvSpPr>
        <p:spPr>
          <a:xfrm>
            <a:off x="135601" y="4787017"/>
            <a:ext cx="4788338" cy="1885177"/>
          </a:xfrm>
        </p:spPr>
        <p:txBody>
          <a:bodyPr anchor="ctr">
            <a:noAutofit/>
          </a:bodyPr>
          <a:lstStyle/>
          <a:p>
            <a:pPr marL="0" indent="0">
              <a:lnSpc>
                <a:spcPct val="100000"/>
              </a:lnSpc>
              <a:spcBef>
                <a:spcPts val="0"/>
              </a:spcBef>
              <a:buNone/>
            </a:pPr>
            <a:r>
              <a:rPr lang="en-US" sz="2200" dirty="0"/>
              <a:t>Ramon D. Gavarrete, P.E.</a:t>
            </a:r>
          </a:p>
          <a:p>
            <a:pPr marL="0" indent="0">
              <a:lnSpc>
                <a:spcPct val="100000"/>
              </a:lnSpc>
              <a:spcBef>
                <a:spcPts val="0"/>
              </a:spcBef>
              <a:buNone/>
            </a:pPr>
            <a:r>
              <a:rPr lang="en-US" sz="2200" dirty="0"/>
              <a:t>Public Works Director / County Engineer</a:t>
            </a:r>
          </a:p>
          <a:p>
            <a:pPr marL="0" indent="0">
              <a:lnSpc>
                <a:spcPct val="100000"/>
              </a:lnSpc>
              <a:spcBef>
                <a:spcPts val="0"/>
              </a:spcBef>
              <a:buNone/>
            </a:pPr>
            <a:r>
              <a:rPr lang="en-US" sz="2200" dirty="0"/>
              <a:t>Alachua County, Florida</a:t>
            </a:r>
          </a:p>
          <a:p>
            <a:pPr marL="0" indent="0">
              <a:lnSpc>
                <a:spcPct val="100000"/>
              </a:lnSpc>
              <a:spcBef>
                <a:spcPts val="0"/>
              </a:spcBef>
              <a:buNone/>
            </a:pPr>
            <a:r>
              <a:rPr lang="en-US" sz="2200" dirty="0">
                <a:hlinkClick r:id="rId8"/>
              </a:rPr>
              <a:t>rgavarrete@alachuacounty.us</a:t>
            </a:r>
            <a:endParaRPr lang="en-US" sz="2200" dirty="0"/>
          </a:p>
          <a:p>
            <a:pPr marL="0" indent="0">
              <a:lnSpc>
                <a:spcPct val="100000"/>
              </a:lnSpc>
              <a:spcBef>
                <a:spcPts val="0"/>
              </a:spcBef>
              <a:buNone/>
            </a:pPr>
            <a:r>
              <a:rPr lang="en-US" sz="2200" dirty="0"/>
              <a:t>(863) 381-6875</a:t>
            </a:r>
          </a:p>
        </p:txBody>
      </p:sp>
    </p:spTree>
    <p:extLst>
      <p:ext uri="{BB962C8B-B14F-4D97-AF65-F5344CB8AC3E}">
        <p14:creationId xmlns:p14="http://schemas.microsoft.com/office/powerpoint/2010/main" val="49330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EE4C2B-BADF-1E05-606F-6E1B2785E52B}"/>
              </a:ext>
            </a:extLst>
          </p:cNvPr>
          <p:cNvSpPr>
            <a:spLocks noGrp="1"/>
          </p:cNvSpPr>
          <p:nvPr>
            <p:ph type="title"/>
          </p:nvPr>
        </p:nvSpPr>
        <p:spPr>
          <a:xfrm>
            <a:off x="630936" y="639520"/>
            <a:ext cx="3429000" cy="1719072"/>
          </a:xfrm>
        </p:spPr>
        <p:txBody>
          <a:bodyPr anchor="b">
            <a:normAutofit/>
          </a:bodyPr>
          <a:lstStyle/>
          <a:p>
            <a:r>
              <a:rPr lang="en-US" sz="5000" dirty="0"/>
              <a:t>Impaired Waters Rule</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FCB759D-AFD8-30E2-88B7-3921AA10ACDD}"/>
              </a:ext>
            </a:extLst>
          </p:cNvPr>
          <p:cNvSpPr>
            <a:spLocks noGrp="1"/>
          </p:cNvSpPr>
          <p:nvPr>
            <p:ph idx="1"/>
          </p:nvPr>
        </p:nvSpPr>
        <p:spPr>
          <a:xfrm>
            <a:off x="457200" y="2684851"/>
            <a:ext cx="3915508" cy="3926964"/>
          </a:xfrm>
        </p:spPr>
        <p:txBody>
          <a:bodyPr anchor="t">
            <a:noAutofit/>
          </a:bodyPr>
          <a:lstStyle/>
          <a:p>
            <a:r>
              <a:rPr lang="en-US" sz="2000" i="0" dirty="0">
                <a:effectLst/>
              </a:rPr>
              <a:t>Waterbodies that do not meet State water quality standards in 62-302 F.A.C. are identified as "impaired" for the pollutants causing the impairment.</a:t>
            </a:r>
          </a:p>
          <a:p>
            <a:r>
              <a:rPr lang="en-US" sz="2000" i="0" dirty="0">
                <a:effectLst/>
              </a:rPr>
              <a:t>Total Maximum Daily Loads must be developed, adopted and implemented to reduce those pollutants and clean up the waterbody.</a:t>
            </a:r>
            <a:endParaRPr lang="en-US" sz="1500" dirty="0">
              <a:latin typeface="Source Sans Pro" panose="020B0503030403020204" pitchFamily="34" charset="0"/>
            </a:endParaRPr>
          </a:p>
          <a:p>
            <a:pPr marL="0" indent="0">
              <a:buNone/>
            </a:pPr>
            <a:r>
              <a:rPr lang="en-US" sz="1500" dirty="0"/>
              <a:t>(Chapters 62-303, Identification of Impaired Surface Waters, 62-304, Total Maximum Daily Loads, &amp; 62-306, F.A.C., Water Quality Credit Trading) </a:t>
            </a:r>
          </a:p>
        </p:txBody>
      </p:sp>
      <p:pic>
        <p:nvPicPr>
          <p:cNvPr id="7" name="Picture 6" descr="Map&#10;&#10;Description automatically generated">
            <a:extLst>
              <a:ext uri="{FF2B5EF4-FFF2-40B4-BE49-F238E27FC236}">
                <a16:creationId xmlns:a16="http://schemas.microsoft.com/office/drawing/2014/main" id="{7A4FD268-96F1-0BDA-DFB8-8A65C15E0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68" y="762437"/>
            <a:ext cx="7843385" cy="6059015"/>
          </a:xfrm>
          <a:prstGeom prst="rect">
            <a:avLst/>
          </a:prstGeom>
        </p:spPr>
      </p:pic>
    </p:spTree>
    <p:extLst>
      <p:ext uri="{BB962C8B-B14F-4D97-AF65-F5344CB8AC3E}">
        <p14:creationId xmlns:p14="http://schemas.microsoft.com/office/powerpoint/2010/main" val="399552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88F401-27F9-1652-B7B8-AEEAD266FA5E}"/>
              </a:ext>
            </a:extLst>
          </p:cNvPr>
          <p:cNvSpPr>
            <a:spLocks noGrp="1"/>
          </p:cNvSpPr>
          <p:nvPr>
            <p:ph type="title"/>
          </p:nvPr>
        </p:nvSpPr>
        <p:spPr>
          <a:xfrm>
            <a:off x="1136397" y="502020"/>
            <a:ext cx="5323715" cy="1642970"/>
          </a:xfrm>
        </p:spPr>
        <p:txBody>
          <a:bodyPr anchor="b">
            <a:normAutofit/>
          </a:bodyPr>
          <a:lstStyle/>
          <a:p>
            <a:r>
              <a:rPr lang="en-US" sz="4000" dirty="0"/>
              <a:t>Total Maximum Daily Loads</a:t>
            </a:r>
          </a:p>
        </p:txBody>
      </p:sp>
      <p:sp>
        <p:nvSpPr>
          <p:cNvPr id="3" name="Content Placeholder 2">
            <a:extLst>
              <a:ext uri="{FF2B5EF4-FFF2-40B4-BE49-F238E27FC236}">
                <a16:creationId xmlns:a16="http://schemas.microsoft.com/office/drawing/2014/main" id="{1E2C677D-AF2C-087F-D4C8-A68C32A1CE0C}"/>
              </a:ext>
            </a:extLst>
          </p:cNvPr>
          <p:cNvSpPr>
            <a:spLocks noGrp="1"/>
          </p:cNvSpPr>
          <p:nvPr>
            <p:ph idx="1"/>
          </p:nvPr>
        </p:nvSpPr>
        <p:spPr>
          <a:xfrm>
            <a:off x="1144923" y="2405894"/>
            <a:ext cx="5315189" cy="3535083"/>
          </a:xfrm>
        </p:spPr>
        <p:txBody>
          <a:bodyPr anchor="t">
            <a:normAutofit/>
          </a:bodyPr>
          <a:lstStyle/>
          <a:p>
            <a:r>
              <a:rPr lang="en-US" sz="2400" b="0" i="0" dirty="0">
                <a:effectLst/>
                <a:latin typeface="Source Sans Pro" panose="020B0503030403020204" pitchFamily="34" charset="0"/>
              </a:rPr>
              <a:t>A TMDL is a scientific determination of the maximum amount of a given pollutant that a surface water can absorb and still meet the water quality standards that protect human health and aquatic life.</a:t>
            </a:r>
            <a:endParaRPr lang="en-US" sz="2400" dirty="0"/>
          </a:p>
        </p:txBody>
      </p:sp>
      <p:sp>
        <p:nvSpPr>
          <p:cNvPr id="16"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175248DA-0D9C-DFCD-23E2-AD5AC3BBB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76" y="909081"/>
            <a:ext cx="3917912" cy="5071731"/>
          </a:xfrm>
          <a:prstGeom prst="rect">
            <a:avLst/>
          </a:prstGeom>
        </p:spPr>
      </p:pic>
    </p:spTree>
    <p:extLst>
      <p:ext uri="{BB962C8B-B14F-4D97-AF65-F5344CB8AC3E}">
        <p14:creationId xmlns:p14="http://schemas.microsoft.com/office/powerpoint/2010/main" val="307964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F401-27F9-1652-B7B8-AEEAD266FA5E}"/>
              </a:ext>
            </a:extLst>
          </p:cNvPr>
          <p:cNvSpPr>
            <a:spLocks noGrp="1"/>
          </p:cNvSpPr>
          <p:nvPr>
            <p:ph type="title"/>
          </p:nvPr>
        </p:nvSpPr>
        <p:spPr>
          <a:xfrm>
            <a:off x="262926" y="0"/>
            <a:ext cx="7603260" cy="754776"/>
          </a:xfrm>
        </p:spPr>
        <p:txBody>
          <a:bodyPr anchor="b">
            <a:normAutofit/>
          </a:bodyPr>
          <a:lstStyle/>
          <a:p>
            <a:r>
              <a:rPr lang="en-US" sz="4000" b="1" dirty="0"/>
              <a:t>Total Maximum Daily Loads Process</a:t>
            </a:r>
          </a:p>
        </p:txBody>
      </p:sp>
      <p:sp>
        <p:nvSpPr>
          <p:cNvPr id="3" name="Content Placeholder 2">
            <a:extLst>
              <a:ext uri="{FF2B5EF4-FFF2-40B4-BE49-F238E27FC236}">
                <a16:creationId xmlns:a16="http://schemas.microsoft.com/office/drawing/2014/main" id="{1E2C677D-AF2C-087F-D4C8-A68C32A1CE0C}"/>
              </a:ext>
            </a:extLst>
          </p:cNvPr>
          <p:cNvSpPr>
            <a:spLocks noGrp="1"/>
          </p:cNvSpPr>
          <p:nvPr>
            <p:ph idx="1"/>
          </p:nvPr>
        </p:nvSpPr>
        <p:spPr>
          <a:xfrm>
            <a:off x="262926" y="754776"/>
            <a:ext cx="7748238" cy="6021162"/>
          </a:xfrm>
        </p:spPr>
        <p:txBody>
          <a:bodyPr anchor="t">
            <a:noAutofit/>
          </a:bodyPr>
          <a:lstStyle/>
          <a:p>
            <a:r>
              <a:rPr lang="en-US" sz="2300" b="0" i="0" dirty="0">
                <a:effectLst/>
                <a:latin typeface="Calibri (Body)"/>
              </a:rPr>
              <a:t>Assess the quality of surface waters - are they meeting water quality standards? (Determine which waters are impaired-that is, which ones are not meeting water quality standards for a particular pollutant or pollutants. (Impaired Waters Rule (</a:t>
            </a:r>
            <a:r>
              <a:rPr lang="en-US" sz="2300" b="0" i="0" dirty="0" err="1">
                <a:effectLst/>
                <a:latin typeface="Calibri (Body)"/>
              </a:rPr>
              <a:t>IWR</a:t>
            </a:r>
            <a:r>
              <a:rPr lang="en-US" sz="2300" b="0" i="0" dirty="0">
                <a:effectLst/>
                <a:latin typeface="Calibri (Body)"/>
              </a:rPr>
              <a:t>) - Chapter 62-303).</a:t>
            </a:r>
          </a:p>
          <a:p>
            <a:r>
              <a:rPr lang="en-US" sz="2300" b="0" i="0" dirty="0">
                <a:effectLst/>
                <a:latin typeface="Calibri (Body)"/>
              </a:rPr>
              <a:t>Establish and adopt, by rule, a </a:t>
            </a:r>
            <a:r>
              <a:rPr lang="en-US" sz="2300" b="0" i="0" dirty="0" err="1">
                <a:effectLst/>
                <a:latin typeface="Calibri (Body)"/>
              </a:rPr>
              <a:t>TMDL</a:t>
            </a:r>
            <a:r>
              <a:rPr lang="en-US" sz="2300" b="0" i="0" dirty="0">
                <a:effectLst/>
                <a:latin typeface="Calibri (Body)"/>
              </a:rPr>
              <a:t> for each impaired water for the pollutants of concern-the ones causing the water quality problems. (</a:t>
            </a:r>
            <a:r>
              <a:rPr lang="en-US" sz="2300" b="0" i="0" dirty="0" err="1">
                <a:effectLst/>
                <a:latin typeface="Calibri (Body)"/>
              </a:rPr>
              <a:t>TMDLs</a:t>
            </a:r>
            <a:r>
              <a:rPr lang="en-US" sz="2300" b="0" i="0" dirty="0">
                <a:effectLst/>
                <a:latin typeface="Calibri (Body)"/>
              </a:rPr>
              <a:t> - Chapter 62-304).</a:t>
            </a:r>
          </a:p>
          <a:p>
            <a:r>
              <a:rPr lang="en-US" sz="2300" b="0" i="0" dirty="0">
                <a:effectLst/>
                <a:latin typeface="Calibri (Body)"/>
              </a:rPr>
              <a:t>Develop, with extensive local stakeholder input, Basin Management Action Plans (</a:t>
            </a:r>
            <a:r>
              <a:rPr lang="en-US" sz="2300" b="0" i="0" dirty="0" err="1">
                <a:effectLst/>
                <a:latin typeface="Calibri (Body)"/>
              </a:rPr>
              <a:t>BMAPs</a:t>
            </a:r>
            <a:r>
              <a:rPr lang="en-US" sz="2300" b="0" i="0" dirty="0">
                <a:effectLst/>
                <a:latin typeface="Calibri (Body)"/>
              </a:rPr>
              <a:t>) that:</a:t>
            </a:r>
            <a:endParaRPr lang="en-US" sz="2000" b="0" i="0" dirty="0">
              <a:effectLst/>
              <a:latin typeface="Calibri (Body)"/>
            </a:endParaRPr>
          </a:p>
          <a:p>
            <a:pPr lvl="1"/>
            <a:r>
              <a:rPr lang="en-US" sz="2000" b="0" i="0" dirty="0">
                <a:effectLst/>
                <a:latin typeface="Calibri (Body)"/>
              </a:rPr>
              <a:t>Implement the strategies and actions in the </a:t>
            </a:r>
            <a:r>
              <a:rPr lang="en-US" sz="2000" b="0" i="0" dirty="0" err="1">
                <a:effectLst/>
                <a:latin typeface="Calibri (Body)"/>
              </a:rPr>
              <a:t>BMAP</a:t>
            </a:r>
            <a:r>
              <a:rPr lang="en-US" sz="2000" b="0" i="0" dirty="0">
                <a:effectLst/>
                <a:latin typeface="Calibri (Body)"/>
              </a:rPr>
              <a:t>.</a:t>
            </a:r>
          </a:p>
          <a:p>
            <a:pPr lvl="1"/>
            <a:r>
              <a:rPr lang="en-US" sz="2000" b="0" i="0" dirty="0">
                <a:effectLst/>
                <a:latin typeface="Calibri (Body)"/>
              </a:rPr>
              <a:t>Measure the effectiveness of the </a:t>
            </a:r>
            <a:r>
              <a:rPr lang="en-US" sz="2000" b="0" i="0" dirty="0" err="1">
                <a:effectLst/>
                <a:latin typeface="Calibri (Body)"/>
              </a:rPr>
              <a:t>BMAP</a:t>
            </a:r>
            <a:r>
              <a:rPr lang="en-US" sz="2000" b="0" i="0" dirty="0">
                <a:effectLst/>
                <a:latin typeface="Calibri (Body)"/>
              </a:rPr>
              <a:t>, both continuously at the local level and through a formal re-evaluation every five years.</a:t>
            </a:r>
          </a:p>
          <a:p>
            <a:pPr lvl="1"/>
            <a:r>
              <a:rPr lang="en-US" sz="2000" b="0" i="0" dirty="0">
                <a:effectLst/>
                <a:latin typeface="Calibri (Body)"/>
              </a:rPr>
              <a:t>Adapt-change the plan and change the actions if things aren't working.</a:t>
            </a:r>
          </a:p>
          <a:p>
            <a:r>
              <a:rPr lang="en-US" sz="2300" b="0" i="0" dirty="0">
                <a:effectLst/>
                <a:latin typeface="Calibri (Body)"/>
              </a:rPr>
              <a:t>Reassess the quality of surface waters continuously.</a:t>
            </a:r>
          </a:p>
        </p:txBody>
      </p:sp>
      <p:pic>
        <p:nvPicPr>
          <p:cNvPr id="4" name="Picture 3" descr="Diagram&#10;&#10;Description automatically generated">
            <a:extLst>
              <a:ext uri="{FF2B5EF4-FFF2-40B4-BE49-F238E27FC236}">
                <a16:creationId xmlns:a16="http://schemas.microsoft.com/office/drawing/2014/main" id="{175248DA-0D9C-DFCD-23E2-AD5AC3BBB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163" y="909081"/>
            <a:ext cx="3917912" cy="5071731"/>
          </a:xfrm>
          <a:prstGeom prst="rect">
            <a:avLst/>
          </a:prstGeom>
        </p:spPr>
      </p:pic>
    </p:spTree>
    <p:extLst>
      <p:ext uri="{BB962C8B-B14F-4D97-AF65-F5344CB8AC3E}">
        <p14:creationId xmlns:p14="http://schemas.microsoft.com/office/powerpoint/2010/main" val="2036833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A46F9E-4420-A18E-D99C-5D272FDDA1BE}"/>
              </a:ext>
            </a:extLst>
          </p:cNvPr>
          <p:cNvSpPr>
            <a:spLocks noGrp="1"/>
          </p:cNvSpPr>
          <p:nvPr>
            <p:ph type="title"/>
          </p:nvPr>
        </p:nvSpPr>
        <p:spPr>
          <a:xfrm>
            <a:off x="1136397" y="502020"/>
            <a:ext cx="5323715" cy="1642970"/>
          </a:xfrm>
        </p:spPr>
        <p:txBody>
          <a:bodyPr anchor="b">
            <a:normAutofit/>
          </a:bodyPr>
          <a:lstStyle/>
          <a:p>
            <a:r>
              <a:rPr lang="en-US" sz="4000" dirty="0"/>
              <a:t>Basin Management Action Plans</a:t>
            </a:r>
          </a:p>
        </p:txBody>
      </p:sp>
      <p:sp>
        <p:nvSpPr>
          <p:cNvPr id="3" name="Content Placeholder 2">
            <a:extLst>
              <a:ext uri="{FF2B5EF4-FFF2-40B4-BE49-F238E27FC236}">
                <a16:creationId xmlns:a16="http://schemas.microsoft.com/office/drawing/2014/main" id="{100DA1CE-E6B5-C910-EF9B-9D708846AEC7}"/>
              </a:ext>
            </a:extLst>
          </p:cNvPr>
          <p:cNvSpPr>
            <a:spLocks noGrp="1"/>
          </p:cNvSpPr>
          <p:nvPr>
            <p:ph idx="1"/>
          </p:nvPr>
        </p:nvSpPr>
        <p:spPr>
          <a:xfrm>
            <a:off x="1144923" y="2405894"/>
            <a:ext cx="5315189" cy="3535083"/>
          </a:xfrm>
        </p:spPr>
        <p:txBody>
          <a:bodyPr anchor="t">
            <a:normAutofit/>
          </a:bodyPr>
          <a:lstStyle/>
          <a:p>
            <a:r>
              <a:rPr lang="en-US" sz="2400" b="0" i="0" dirty="0">
                <a:effectLst/>
                <a:latin typeface="Source Sans Pro" panose="020B0503030403020204" pitchFamily="34" charset="0"/>
              </a:rPr>
              <a:t>A basin management action plan (BMAP) is a framework for water quality restoration. </a:t>
            </a:r>
          </a:p>
          <a:p>
            <a:pPr lvl="1"/>
            <a:r>
              <a:rPr lang="en-US" b="0" i="0" dirty="0">
                <a:effectLst/>
                <a:latin typeface="Source Sans Pro" panose="020B0503030403020204" pitchFamily="34" charset="0"/>
              </a:rPr>
              <a:t>contains local and state commitments to reduce pollutant loading.</a:t>
            </a:r>
          </a:p>
          <a:p>
            <a:pPr marL="457200" lvl="1" indent="0">
              <a:buNone/>
            </a:pPr>
            <a:endParaRPr lang="en-US" b="0" i="0" dirty="0">
              <a:effectLst/>
              <a:latin typeface="Source Sans Pro" panose="020B0503030403020204" pitchFamily="34" charset="0"/>
            </a:endParaRPr>
          </a:p>
          <a:p>
            <a:r>
              <a:rPr lang="en-US" sz="2400" b="0" i="0" dirty="0">
                <a:effectLst/>
                <a:latin typeface="Source Sans Pro" panose="020B0503030403020204" pitchFamily="34" charset="0"/>
              </a:rPr>
              <a:t>These broad-based plans are developed with local stakeholders.</a:t>
            </a:r>
          </a:p>
          <a:p>
            <a:endParaRPr lang="en-US" sz="2000"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 letter&#10;&#10;Description automatically generated">
            <a:extLst>
              <a:ext uri="{FF2B5EF4-FFF2-40B4-BE49-F238E27FC236}">
                <a16:creationId xmlns:a16="http://schemas.microsoft.com/office/drawing/2014/main" id="{4FD8FA2C-1C47-380E-0258-77B54FFD4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76" y="909081"/>
            <a:ext cx="3917912" cy="5071731"/>
          </a:xfrm>
          <a:prstGeom prst="rect">
            <a:avLst/>
          </a:prstGeom>
        </p:spPr>
      </p:pic>
    </p:spTree>
    <p:extLst>
      <p:ext uri="{BB962C8B-B14F-4D97-AF65-F5344CB8AC3E}">
        <p14:creationId xmlns:p14="http://schemas.microsoft.com/office/powerpoint/2010/main" val="1398466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1D23-02B5-D59F-41F9-85799BCDC299}"/>
              </a:ext>
            </a:extLst>
          </p:cNvPr>
          <p:cNvSpPr>
            <a:spLocks noGrp="1"/>
          </p:cNvSpPr>
          <p:nvPr>
            <p:ph type="title"/>
          </p:nvPr>
        </p:nvSpPr>
        <p:spPr>
          <a:xfrm>
            <a:off x="876691" y="-98868"/>
            <a:ext cx="4355265" cy="1616203"/>
          </a:xfrm>
        </p:spPr>
        <p:txBody>
          <a:bodyPr anchor="b">
            <a:normAutofit/>
          </a:bodyPr>
          <a:lstStyle/>
          <a:p>
            <a:r>
              <a:rPr lang="en-US" sz="3200" dirty="0"/>
              <a:t>TMDLs, BMAPs, (and Other Acronyms)</a:t>
            </a:r>
          </a:p>
        </p:txBody>
      </p:sp>
      <p:sp>
        <p:nvSpPr>
          <p:cNvPr id="3" name="Content Placeholder 2">
            <a:extLst>
              <a:ext uri="{FF2B5EF4-FFF2-40B4-BE49-F238E27FC236}">
                <a16:creationId xmlns:a16="http://schemas.microsoft.com/office/drawing/2014/main" id="{3F96B480-E6D6-4EC1-7089-B7025BEF3CED}"/>
              </a:ext>
            </a:extLst>
          </p:cNvPr>
          <p:cNvSpPr>
            <a:spLocks noGrp="1"/>
          </p:cNvSpPr>
          <p:nvPr>
            <p:ph idx="1"/>
          </p:nvPr>
        </p:nvSpPr>
        <p:spPr>
          <a:xfrm>
            <a:off x="876691" y="1517335"/>
            <a:ext cx="4355265" cy="3447832"/>
          </a:xfrm>
        </p:spPr>
        <p:txBody>
          <a:bodyPr anchor="t">
            <a:noAutofit/>
          </a:bodyPr>
          <a:lstStyle/>
          <a:p>
            <a:r>
              <a:rPr lang="en-US" sz="2000" dirty="0"/>
              <a:t>Having an impaired waterbody in your County can affect you significantly.</a:t>
            </a:r>
          </a:p>
          <a:p>
            <a:endParaRPr lang="en-US" sz="2000" dirty="0"/>
          </a:p>
          <a:p>
            <a:r>
              <a:rPr lang="en-US" sz="2000" dirty="0"/>
              <a:t>Before a Total Maximum Daily Load (TMDL) is adopted, water quality data is reviewed by the State. If you collect such data, it is important to provide it to the State.</a:t>
            </a:r>
          </a:p>
          <a:p>
            <a:endParaRPr lang="en-US" sz="2000" dirty="0"/>
          </a:p>
          <a:p>
            <a:r>
              <a:rPr lang="en-US" sz="2000" dirty="0"/>
              <a:t>Staff should attend public hearings on TMDLs and participate in Basin Management Action Plan (BMAP) meetings.</a:t>
            </a:r>
          </a:p>
          <a:p>
            <a:endParaRPr lang="en-US" sz="2000" dirty="0"/>
          </a:p>
          <a:p>
            <a:r>
              <a:rPr lang="en-US" sz="2000" dirty="0"/>
              <a:t>BMAPs can contain load reduction allocations for your County!</a:t>
            </a:r>
          </a:p>
        </p:txBody>
      </p:sp>
      <p:pic>
        <p:nvPicPr>
          <p:cNvPr id="5" name="Picture 4" descr="Wave pattern in the water">
            <a:extLst>
              <a:ext uri="{FF2B5EF4-FFF2-40B4-BE49-F238E27FC236}">
                <a16:creationId xmlns:a16="http://schemas.microsoft.com/office/drawing/2014/main" id="{09B09345-6DC6-F637-C4BD-67F922C456E6}"/>
              </a:ext>
            </a:extLst>
          </p:cNvPr>
          <p:cNvPicPr>
            <a:picLocks noChangeAspect="1"/>
          </p:cNvPicPr>
          <p:nvPr/>
        </p:nvPicPr>
        <p:blipFill rotWithShape="1">
          <a:blip r:embed="rId3"/>
          <a:srcRect l="17919" r="23860" b="2"/>
          <a:stretch/>
        </p:blipFill>
        <p:spPr>
          <a:xfrm>
            <a:off x="6096000" y="10"/>
            <a:ext cx="6095999" cy="6857990"/>
          </a:xfrm>
          <a:prstGeom prst="rect">
            <a:avLst/>
          </a:prstGeom>
        </p:spPr>
      </p:pic>
    </p:spTree>
    <p:extLst>
      <p:ext uri="{BB962C8B-B14F-4D97-AF65-F5344CB8AC3E}">
        <p14:creationId xmlns:p14="http://schemas.microsoft.com/office/powerpoint/2010/main" val="54847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3">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5">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65B0805-117A-90E4-BE3D-509F86491734}"/>
              </a:ext>
            </a:extLst>
          </p:cNvPr>
          <p:cNvSpPr>
            <a:spLocks noGrp="1"/>
          </p:cNvSpPr>
          <p:nvPr>
            <p:ph type="title"/>
          </p:nvPr>
        </p:nvSpPr>
        <p:spPr>
          <a:xfrm>
            <a:off x="733427" y="609599"/>
            <a:ext cx="3686174" cy="1322888"/>
          </a:xfrm>
        </p:spPr>
        <p:txBody>
          <a:bodyPr>
            <a:noAutofit/>
          </a:bodyPr>
          <a:lstStyle/>
          <a:p>
            <a:r>
              <a:rPr lang="en-US" sz="3200" b="1" dirty="0"/>
              <a:t>National Pollution Discharge Elimination System (NPDES)</a:t>
            </a:r>
          </a:p>
        </p:txBody>
      </p:sp>
      <p:sp>
        <p:nvSpPr>
          <p:cNvPr id="25" name="Content Placeholder 10">
            <a:extLst>
              <a:ext uri="{FF2B5EF4-FFF2-40B4-BE49-F238E27FC236}">
                <a16:creationId xmlns:a16="http://schemas.microsoft.com/office/drawing/2014/main" id="{49CE14D4-DFD6-FD8F-DB14-F0EAEB6B7498}"/>
              </a:ext>
            </a:extLst>
          </p:cNvPr>
          <p:cNvSpPr>
            <a:spLocks noGrp="1"/>
          </p:cNvSpPr>
          <p:nvPr>
            <p:ph idx="1"/>
          </p:nvPr>
        </p:nvSpPr>
        <p:spPr>
          <a:xfrm>
            <a:off x="733427" y="2194101"/>
            <a:ext cx="3543298" cy="3973337"/>
          </a:xfrm>
        </p:spPr>
        <p:txBody>
          <a:bodyPr>
            <a:normAutofit/>
          </a:bodyPr>
          <a:lstStyle/>
          <a:p>
            <a:r>
              <a:rPr lang="en-US" sz="2400" b="0" i="0" dirty="0">
                <a:solidFill>
                  <a:srgbClr val="1B1B1B"/>
                </a:solidFill>
                <a:effectLst/>
                <a:latin typeface="Source Sans Pro Web"/>
              </a:rPr>
              <a:t>The NPDES permit program was created in 1972 by the Clean Water Act (CWA).</a:t>
            </a:r>
          </a:p>
          <a:p>
            <a:endParaRPr lang="en-US" sz="2400" dirty="0">
              <a:solidFill>
                <a:srgbClr val="1B1B1B"/>
              </a:solidFill>
              <a:latin typeface="Source Sans Pro Web"/>
            </a:endParaRPr>
          </a:p>
          <a:p>
            <a:r>
              <a:rPr lang="en-US" sz="2400" dirty="0">
                <a:solidFill>
                  <a:srgbClr val="1B1B1B"/>
                </a:solidFill>
                <a:latin typeface="Source Sans Pro Web"/>
              </a:rPr>
              <a:t>The NPDES program in Florida has been delegated to the State.</a:t>
            </a:r>
            <a:endParaRPr lang="en-US" sz="2400" dirty="0"/>
          </a:p>
        </p:txBody>
      </p:sp>
      <p:pic>
        <p:nvPicPr>
          <p:cNvPr id="7" name="Picture 6" descr="A picture containing hole, stone, dirty&#10;&#10;Description automatically generated">
            <a:extLst>
              <a:ext uri="{FF2B5EF4-FFF2-40B4-BE49-F238E27FC236}">
                <a16:creationId xmlns:a16="http://schemas.microsoft.com/office/drawing/2014/main" id="{EA1BF1ED-EB1D-1C98-4835-D34C3AC07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50500" y="1397388"/>
            <a:ext cx="4477212" cy="3357909"/>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B8FF6CF5-D49C-55F6-216C-E639EE0B5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673210" y="1971414"/>
            <a:ext cx="3357909" cy="2518431"/>
          </a:xfrm>
          <a:prstGeom prst="rect">
            <a:avLst/>
          </a:prstGeom>
        </p:spPr>
      </p:pic>
      <p:sp>
        <p:nvSpPr>
          <p:cNvPr id="8" name="TextBox 7">
            <a:extLst>
              <a:ext uri="{FF2B5EF4-FFF2-40B4-BE49-F238E27FC236}">
                <a16:creationId xmlns:a16="http://schemas.microsoft.com/office/drawing/2014/main" id="{0FA08675-0114-F53A-C1DF-56D03AE6113B}"/>
              </a:ext>
            </a:extLst>
          </p:cNvPr>
          <p:cNvSpPr txBox="1"/>
          <p:nvPr/>
        </p:nvSpPr>
        <p:spPr>
          <a:xfrm>
            <a:off x="5653438" y="5314949"/>
            <a:ext cx="1977336" cy="369332"/>
          </a:xfrm>
          <a:prstGeom prst="rect">
            <a:avLst/>
          </a:prstGeom>
          <a:noFill/>
        </p:spPr>
        <p:txBody>
          <a:bodyPr wrap="none" rtlCol="0">
            <a:spAutoFit/>
          </a:bodyPr>
          <a:lstStyle/>
          <a:p>
            <a:r>
              <a:rPr lang="en-US" dirty="0"/>
              <a:t>Stormwater Outfall</a:t>
            </a:r>
          </a:p>
        </p:txBody>
      </p:sp>
      <p:sp>
        <p:nvSpPr>
          <p:cNvPr id="9" name="TextBox 8">
            <a:extLst>
              <a:ext uri="{FF2B5EF4-FFF2-40B4-BE49-F238E27FC236}">
                <a16:creationId xmlns:a16="http://schemas.microsoft.com/office/drawing/2014/main" id="{0A4CD2D9-4C66-85E0-137D-9E5E0F4EBAB4}"/>
              </a:ext>
            </a:extLst>
          </p:cNvPr>
          <p:cNvSpPr txBox="1"/>
          <p:nvPr/>
        </p:nvSpPr>
        <p:spPr>
          <a:xfrm>
            <a:off x="9522371" y="4489845"/>
            <a:ext cx="1757212" cy="369332"/>
          </a:xfrm>
          <a:prstGeom prst="rect">
            <a:avLst/>
          </a:prstGeom>
          <a:noFill/>
        </p:spPr>
        <p:txBody>
          <a:bodyPr wrap="none" rtlCol="0">
            <a:spAutoFit/>
          </a:bodyPr>
          <a:lstStyle/>
          <a:p>
            <a:r>
              <a:rPr lang="en-US" dirty="0"/>
              <a:t>Illicit Connection</a:t>
            </a:r>
          </a:p>
        </p:txBody>
      </p:sp>
    </p:spTree>
    <p:extLst>
      <p:ext uri="{BB962C8B-B14F-4D97-AF65-F5344CB8AC3E}">
        <p14:creationId xmlns:p14="http://schemas.microsoft.com/office/powerpoint/2010/main" val="1519586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6F73050F6844468BAB12C587612892" ma:contentTypeVersion="20" ma:contentTypeDescription="Create a new document." ma:contentTypeScope="" ma:versionID="c828ce6ac3ea40107310b8c2a5ff2fa0">
  <xsd:schema xmlns:xsd="http://www.w3.org/2001/XMLSchema" xmlns:xs="http://www.w3.org/2001/XMLSchema" xmlns:p="http://schemas.microsoft.com/office/2006/metadata/properties" xmlns:ns1="http://schemas.microsoft.com/sharepoint/v3" xmlns:ns2="f9bbe8b6-5114-4b7f-a6e4-c9cc42d32f28" xmlns:ns3="565fee76-5c69-47ec-8d5c-de6706c05df9" targetNamespace="http://schemas.microsoft.com/office/2006/metadata/properties" ma:root="true" ma:fieldsID="30d058f8735b8e2d5fdf9c7a57e71c91" ns1:_="" ns2:_="" ns3:_="">
    <xsd:import namespace="http://schemas.microsoft.com/sharepoint/v3"/>
    <xsd:import namespace="f9bbe8b6-5114-4b7f-a6e4-c9cc42d32f28"/>
    <xsd:import namespace="565fee76-5c69-47ec-8d5c-de6706c05d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bbe8b6-5114-4b7f-a6e4-c9cc42d32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8e0c7d-1306-4f30-8931-762c1820a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5fee76-5c69-47ec-8d5c-de6706c05d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6a42c1-3c32-4b0f-9346-66f8283914e4}" ma:internalName="TaxCatchAll" ma:showField="CatchAllData" ma:web="565fee76-5c69-47ec-8d5c-de6706c05d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16EBE2-2F77-46FB-85FC-5ABA8B859221}">
  <ds:schemaRefs>
    <ds:schemaRef ds:uri="http://schemas.microsoft.com/sharepoint/v3/contenttype/forms"/>
  </ds:schemaRefs>
</ds:datastoreItem>
</file>

<file path=customXml/itemProps2.xml><?xml version="1.0" encoding="utf-8"?>
<ds:datastoreItem xmlns:ds="http://schemas.openxmlformats.org/officeDocument/2006/customXml" ds:itemID="{802DB25C-1D11-4664-883F-529BAB54D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bbe8b6-5114-4b7f-a6e4-c9cc42d32f28"/>
    <ds:schemaRef ds:uri="565fee76-5c69-47ec-8d5c-de6706c05d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793</TotalTime>
  <Words>2349</Words>
  <Application>Microsoft Office PowerPoint</Application>
  <PresentationFormat>Widescreen</PresentationFormat>
  <Paragraphs>198</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Stormwater and Water Quality</vt:lpstr>
      <vt:lpstr>Stormwater and Water Quality</vt:lpstr>
      <vt:lpstr>Impaired Waters Rule</vt:lpstr>
      <vt:lpstr>Total Maximum Daily Loads</vt:lpstr>
      <vt:lpstr>Total Maximum Daily Loads Process</vt:lpstr>
      <vt:lpstr>Basin Management Action Plans</vt:lpstr>
      <vt:lpstr>TMDLs, BMAPs, (and Other Acronyms)</vt:lpstr>
      <vt:lpstr>National Pollution Discharge Elimination System (NPDES)</vt:lpstr>
      <vt:lpstr>Construction Runoff</vt:lpstr>
      <vt:lpstr>Construction Runoff</vt:lpstr>
      <vt:lpstr>Stormwater Program Funding</vt:lpstr>
      <vt:lpstr>Assessment vs Utility</vt:lpstr>
      <vt:lpstr>HB 53 – Statewide 20-year Stormwater Needs Assessment</vt:lpstr>
      <vt:lpstr>Local Stormwater Regulation</vt:lpstr>
      <vt:lpstr>Local Stormwater Investments</vt:lpstr>
      <vt:lpstr>Local Stormwater Regulation</vt:lpstr>
      <vt:lpstr>Stormwater Treatment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Stormwater Do’s and Don’ts</vt:lpstr>
      <vt:lpstr>Knowledgeable Staff are Critical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Williams</dc:creator>
  <cp:lastModifiedBy>Eric Poole</cp:lastModifiedBy>
  <cp:revision>29</cp:revision>
  <cp:lastPrinted>2024-04-03T11:12:26Z</cp:lastPrinted>
  <dcterms:created xsi:type="dcterms:W3CDTF">2023-07-20T18:21:15Z</dcterms:created>
  <dcterms:modified xsi:type="dcterms:W3CDTF">2024-06-27T17:45:08Z</dcterms:modified>
</cp:coreProperties>
</file>