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712" r:id="rId3"/>
    <p:sldId id="703" r:id="rId4"/>
    <p:sldId id="716" r:id="rId5"/>
    <p:sldId id="705" r:id="rId6"/>
    <p:sldId id="707" r:id="rId7"/>
    <p:sldId id="706" r:id="rId8"/>
    <p:sldId id="710" r:id="rId9"/>
    <p:sldId id="698" r:id="rId10"/>
    <p:sldId id="713" r:id="rId11"/>
    <p:sldId id="714" r:id="rId12"/>
    <p:sldId id="715" r:id="rId13"/>
    <p:sldId id="699" r:id="rId14"/>
    <p:sldId id="701" r:id="rId15"/>
    <p:sldId id="711" r:id="rId16"/>
  </p:sldIdLst>
  <p:sldSz cx="9144000" cy="6858000" type="screen4x3"/>
  <p:notesSz cx="7112000" cy="939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apwasfo" initials="e" lastIdx="1" clrIdx="0"/>
  <p:cmAuthor id="1" name="Kim Clark" initials="K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E00"/>
    <a:srgbClr val="E65100"/>
    <a:srgbClr val="FA7300"/>
    <a:srgbClr val="ED7612"/>
    <a:srgbClr val="DDD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3" autoAdjust="0"/>
    <p:restoredTop sz="94793" autoAdjust="0"/>
  </p:normalViewPr>
  <p:slideViewPr>
    <p:cSldViewPr snapToGrid="0">
      <p:cViewPr varScale="1">
        <p:scale>
          <a:sx n="74" d="100"/>
          <a:sy n="74" d="100"/>
        </p:scale>
        <p:origin x="-9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1616" y="-96"/>
      </p:cViewPr>
      <p:guideLst>
        <p:guide orient="horz" pos="2960"/>
        <p:guide pos="224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'FL Total'!$A$3:$A$7</c:f>
              <c:strCache>
                <c:ptCount val="5"/>
                <c:pt idx="0">
                  <c:v>RA Direct Component (Pot 1)</c:v>
                </c:pt>
                <c:pt idx="1">
                  <c:v>RA Spill Impact Component (Pot 3)</c:v>
                </c:pt>
                <c:pt idx="2">
                  <c:v>RA Center of Excellence (Pot 5)</c:v>
                </c:pt>
                <c:pt idx="3">
                  <c:v>Natural Resource Damages</c:v>
                </c:pt>
                <c:pt idx="4">
                  <c:v>Economic Damages</c:v>
                </c:pt>
              </c:strCache>
            </c:strRef>
          </c:cat>
          <c:val>
            <c:numRef>
              <c:f>'FL Total'!$B$3:$B$7</c:f>
              <c:numCache>
                <c:formatCode>"$"#,##0</c:formatCode>
                <c:ptCount val="5"/>
                <c:pt idx="0">
                  <c:v>364000000</c:v>
                </c:pt>
                <c:pt idx="1">
                  <c:v>286000000</c:v>
                </c:pt>
                <c:pt idx="2">
                  <c:v>26000000</c:v>
                </c:pt>
                <c:pt idx="3">
                  <c:v>680000000</c:v>
                </c:pt>
                <c:pt idx="4">
                  <c:v>2000000000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8800"/>
        <c:axId val="82901632"/>
      </c:barChart>
      <c:catAx>
        <c:axId val="466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82901632"/>
        <c:crosses val="autoZero"/>
        <c:auto val="1"/>
        <c:lblAlgn val="ctr"/>
        <c:lblOffset val="100"/>
        <c:noMultiLvlLbl val="0"/>
      </c:catAx>
      <c:valAx>
        <c:axId val="82901632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4668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'FL Direct'!$A$3:$A$25</c:f>
              <c:strCache>
                <c:ptCount val="23"/>
                <c:pt idx="0">
                  <c:v>Escambia</c:v>
                </c:pt>
                <c:pt idx="1">
                  <c:v>Santa Rosa</c:v>
                </c:pt>
                <c:pt idx="2">
                  <c:v>Okaloosa</c:v>
                </c:pt>
                <c:pt idx="3">
                  <c:v>Walton</c:v>
                </c:pt>
                <c:pt idx="4">
                  <c:v>Bay</c:v>
                </c:pt>
                <c:pt idx="5">
                  <c:v>Gulf</c:v>
                </c:pt>
                <c:pt idx="6">
                  <c:v>Franklin</c:v>
                </c:pt>
                <c:pt idx="7">
                  <c:v>Wakulla</c:v>
                </c:pt>
                <c:pt idx="8">
                  <c:v>Jefferson</c:v>
                </c:pt>
                <c:pt idx="9">
                  <c:v>Taylor</c:v>
                </c:pt>
                <c:pt idx="10">
                  <c:v>Dixie</c:v>
                </c:pt>
                <c:pt idx="11">
                  <c:v>Levy</c:v>
                </c:pt>
                <c:pt idx="12">
                  <c:v>Citrus</c:v>
                </c:pt>
                <c:pt idx="13">
                  <c:v>Hernando</c:v>
                </c:pt>
                <c:pt idx="14">
                  <c:v>Pasco</c:v>
                </c:pt>
                <c:pt idx="15">
                  <c:v>Pinellas</c:v>
                </c:pt>
                <c:pt idx="16">
                  <c:v>Hillsborough</c:v>
                </c:pt>
                <c:pt idx="17">
                  <c:v>Manatee</c:v>
                </c:pt>
                <c:pt idx="18">
                  <c:v>Sarasota</c:v>
                </c:pt>
                <c:pt idx="19">
                  <c:v>Charlotte</c:v>
                </c:pt>
                <c:pt idx="20">
                  <c:v>Lee</c:v>
                </c:pt>
                <c:pt idx="21">
                  <c:v>Collier</c:v>
                </c:pt>
                <c:pt idx="22">
                  <c:v>Monroe</c:v>
                </c:pt>
              </c:strCache>
            </c:strRef>
          </c:cat>
          <c:val>
            <c:numRef>
              <c:f>'FL Direct'!$B$3:$B$25</c:f>
              <c:numCache>
                <c:formatCode>"$"#,##0</c:formatCode>
                <c:ptCount val="23"/>
                <c:pt idx="0">
                  <c:v>69163894.920000002</c:v>
                </c:pt>
                <c:pt idx="1">
                  <c:v>28657669.73</c:v>
                </c:pt>
                <c:pt idx="2">
                  <c:v>41568227.049999997</c:v>
                </c:pt>
                <c:pt idx="3">
                  <c:v>37434883.049999997</c:v>
                </c:pt>
                <c:pt idx="4">
                  <c:v>41226966.810000002</c:v>
                </c:pt>
                <c:pt idx="5">
                  <c:v>18408942.27</c:v>
                </c:pt>
                <c:pt idx="6">
                  <c:v>23044621.34</c:v>
                </c:pt>
                <c:pt idx="7">
                  <c:v>13494794.84</c:v>
                </c:pt>
                <c:pt idx="8">
                  <c:v>3488940</c:v>
                </c:pt>
                <c:pt idx="9">
                  <c:v>3988530</c:v>
                </c:pt>
                <c:pt idx="10">
                  <c:v>3170440</c:v>
                </c:pt>
                <c:pt idx="11">
                  <c:v>3543540</c:v>
                </c:pt>
                <c:pt idx="12">
                  <c:v>4269720</c:v>
                </c:pt>
                <c:pt idx="13">
                  <c:v>4533620</c:v>
                </c:pt>
                <c:pt idx="14">
                  <c:v>6441890</c:v>
                </c:pt>
                <c:pt idx="15">
                  <c:v>10011820</c:v>
                </c:pt>
                <c:pt idx="16">
                  <c:v>12138490</c:v>
                </c:pt>
                <c:pt idx="17">
                  <c:v>6196190</c:v>
                </c:pt>
                <c:pt idx="18">
                  <c:v>6595680</c:v>
                </c:pt>
                <c:pt idx="19">
                  <c:v>4697420</c:v>
                </c:pt>
                <c:pt idx="20">
                  <c:v>7986160</c:v>
                </c:pt>
                <c:pt idx="21">
                  <c:v>6387290</c:v>
                </c:pt>
                <c:pt idx="22">
                  <c:v>7550270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4000"/>
        <c:axId val="4469888"/>
      </c:barChart>
      <c:catAx>
        <c:axId val="4464000"/>
        <c:scaling>
          <c:orientation val="minMax"/>
        </c:scaling>
        <c:delete val="0"/>
        <c:axPos val="b"/>
        <c:majorTickMark val="out"/>
        <c:minorTickMark val="none"/>
        <c:tickLblPos val="nextTo"/>
        <c:crossAx val="4469888"/>
        <c:crosses val="autoZero"/>
        <c:auto val="1"/>
        <c:lblAlgn val="ctr"/>
        <c:lblOffset val="100"/>
        <c:noMultiLvlLbl val="0"/>
      </c:catAx>
      <c:valAx>
        <c:axId val="4469888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4464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'FL Total'!$A$3:$A$7</c:f>
              <c:strCache>
                <c:ptCount val="5"/>
                <c:pt idx="0">
                  <c:v>RA Direct Component (Pot 1)</c:v>
                </c:pt>
                <c:pt idx="1">
                  <c:v>RA Spill Impact Component (Pot 3)</c:v>
                </c:pt>
                <c:pt idx="2">
                  <c:v>RA Center of Excellence (Pot 5)</c:v>
                </c:pt>
                <c:pt idx="3">
                  <c:v>Natural Resource Damages</c:v>
                </c:pt>
                <c:pt idx="4">
                  <c:v>Economic Damages</c:v>
                </c:pt>
              </c:strCache>
            </c:strRef>
          </c:cat>
          <c:val>
            <c:numRef>
              <c:f>'FL Total'!$B$3:$B$7</c:f>
              <c:numCache>
                <c:formatCode>"$"#,##0</c:formatCode>
                <c:ptCount val="5"/>
                <c:pt idx="0">
                  <c:v>364000000</c:v>
                </c:pt>
                <c:pt idx="1">
                  <c:v>286000000</c:v>
                </c:pt>
                <c:pt idx="2">
                  <c:v>26000000</c:v>
                </c:pt>
                <c:pt idx="3">
                  <c:v>680000000</c:v>
                </c:pt>
                <c:pt idx="4">
                  <c:v>2000000000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5376"/>
        <c:axId val="4727168"/>
      </c:barChart>
      <c:catAx>
        <c:axId val="472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4727168"/>
        <c:crosses val="autoZero"/>
        <c:auto val="1"/>
        <c:lblAlgn val="ctr"/>
        <c:lblOffset val="100"/>
        <c:noMultiLvlLbl val="0"/>
      </c:catAx>
      <c:valAx>
        <c:axId val="4727168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4725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81338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9076" y="0"/>
            <a:ext cx="3081338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D99F8139-081A-47C6-BF0E-7FDC41AF506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26513"/>
            <a:ext cx="3081338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9076" y="8926513"/>
            <a:ext cx="3081338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2046036-5EBC-4F5D-9899-EFC447881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8186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0133" y="0"/>
            <a:ext cx="308186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268" y="4464050"/>
            <a:ext cx="521546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28100"/>
            <a:ext cx="308186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4" tIns="47162" rIns="94324" bIns="471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0133" y="8928100"/>
            <a:ext cx="308186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4" tIns="47162" rIns="94324" bIns="471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11D7D3-2E49-4FC6-8BE1-FC460477B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83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1D7D3-2E49-4FC6-8BE1-FC460477B0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E8732-1BDE-4AEF-8EBF-3E0955869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26E4-DF5C-4DD7-9399-41CD302E5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5D19A-FA1A-4DD9-9A3B-EB66B4611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5" y="1157288"/>
            <a:ext cx="1779588" cy="5360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7325" y="1157288"/>
            <a:ext cx="5187950" cy="5360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09E21-AA3A-4B6B-8F5C-EC651C171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6142" y="6415342"/>
            <a:ext cx="1061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pic>
        <p:nvPicPr>
          <p:cNvPr id="75" name="Picture 74" descr="Cover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774300"/>
            <a:ext cx="7772400" cy="1470025"/>
          </a:xfrm>
        </p:spPr>
        <p:txBody>
          <a:bodyPr lIns="0" tIns="0" rIns="0" bIns="0"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40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Cover heading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75" y="2376488"/>
            <a:ext cx="6400800" cy="661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600" baseline="0" dirty="0">
                <a:solidFill>
                  <a:srgbClr val="BED6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07974" y="3451124"/>
            <a:ext cx="4246563" cy="560438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Third heading if required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07974" y="4071942"/>
            <a:ext cx="4246563" cy="56043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/>
            </a:lvl1pPr>
          </a:lstStyle>
          <a:p>
            <a:pPr lvl="0"/>
            <a:r>
              <a:rPr lang="en-US" dirty="0" smtClean="0"/>
              <a:t>Fourth heading if required</a:t>
            </a:r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6838724" y="280884"/>
            <a:ext cx="2031434" cy="440728"/>
            <a:chOff x="6838724" y="1412999"/>
            <a:chExt cx="2031434" cy="440728"/>
          </a:xfrm>
          <a:solidFill>
            <a:schemeClr val="accent1"/>
          </a:solidFill>
        </p:grpSpPr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7994539" y="1423215"/>
              <a:ext cx="81724" cy="4173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8589960" y="1412999"/>
              <a:ext cx="280198" cy="440728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47" y="20"/>
                </a:cxn>
                <a:cxn ang="0">
                  <a:pos x="26" y="35"/>
                </a:cxn>
                <a:cxn ang="0">
                  <a:pos x="53" y="55"/>
                </a:cxn>
                <a:cxn ang="0">
                  <a:pos x="81" y="90"/>
                </a:cxn>
                <a:cxn ang="0">
                  <a:pos x="34" y="128"/>
                </a:cxn>
                <a:cxn ang="0">
                  <a:pos x="0" y="121"/>
                </a:cxn>
                <a:cxn ang="0">
                  <a:pos x="3" y="98"/>
                </a:cxn>
                <a:cxn ang="0">
                  <a:pos x="34" y="108"/>
                </a:cxn>
                <a:cxn ang="0">
                  <a:pos x="56" y="92"/>
                </a:cxn>
                <a:cxn ang="0">
                  <a:pos x="30" y="72"/>
                </a:cxn>
                <a:cxn ang="0">
                  <a:pos x="1" y="38"/>
                </a:cxn>
                <a:cxn ang="0">
                  <a:pos x="45" y="0"/>
                </a:cxn>
                <a:cxn ang="0">
                  <a:pos x="75" y="7"/>
                </a:cxn>
                <a:cxn ang="0">
                  <a:pos x="73" y="26"/>
                </a:cxn>
              </a:cxnLst>
              <a:rect l="0" t="0" r="r" b="b"/>
              <a:pathLst>
                <a:path w="81" h="128">
                  <a:moveTo>
                    <a:pt x="73" y="26"/>
                  </a:moveTo>
                  <a:cubicBezTo>
                    <a:pt x="65" y="22"/>
                    <a:pt x="57" y="20"/>
                    <a:pt x="47" y="20"/>
                  </a:cubicBezTo>
                  <a:cubicBezTo>
                    <a:pt x="38" y="20"/>
                    <a:pt x="26" y="24"/>
                    <a:pt x="26" y="35"/>
                  </a:cubicBezTo>
                  <a:cubicBezTo>
                    <a:pt x="26" y="47"/>
                    <a:pt x="40" y="50"/>
                    <a:pt x="53" y="55"/>
                  </a:cubicBezTo>
                  <a:cubicBezTo>
                    <a:pt x="69" y="62"/>
                    <a:pt x="81" y="70"/>
                    <a:pt x="81" y="90"/>
                  </a:cubicBezTo>
                  <a:cubicBezTo>
                    <a:pt x="81" y="115"/>
                    <a:pt x="61" y="128"/>
                    <a:pt x="34" y="128"/>
                  </a:cubicBezTo>
                  <a:cubicBezTo>
                    <a:pt x="21" y="128"/>
                    <a:pt x="9" y="125"/>
                    <a:pt x="0" y="121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1" y="104"/>
                    <a:pt x="23" y="108"/>
                    <a:pt x="34" y="108"/>
                  </a:cubicBezTo>
                  <a:cubicBezTo>
                    <a:pt x="47" y="108"/>
                    <a:pt x="56" y="103"/>
                    <a:pt x="56" y="92"/>
                  </a:cubicBezTo>
                  <a:cubicBezTo>
                    <a:pt x="56" y="81"/>
                    <a:pt x="43" y="77"/>
                    <a:pt x="30" y="72"/>
                  </a:cubicBezTo>
                  <a:cubicBezTo>
                    <a:pt x="15" y="66"/>
                    <a:pt x="1" y="59"/>
                    <a:pt x="1" y="38"/>
                  </a:cubicBezTo>
                  <a:cubicBezTo>
                    <a:pt x="1" y="13"/>
                    <a:pt x="23" y="0"/>
                    <a:pt x="45" y="0"/>
                  </a:cubicBezTo>
                  <a:cubicBezTo>
                    <a:pt x="58" y="0"/>
                    <a:pt x="67" y="3"/>
                    <a:pt x="75" y="7"/>
                  </a:cubicBezTo>
                  <a:cubicBezTo>
                    <a:pt x="73" y="26"/>
                    <a:pt x="73" y="26"/>
                    <a:pt x="7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310109" y="6489666"/>
            <a:ext cx="1729499" cy="194230"/>
            <a:chOff x="274596" y="6311548"/>
            <a:chExt cx="1729499" cy="194230"/>
          </a:xfrm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274596" y="6321664"/>
              <a:ext cx="91045" cy="140277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23" y="40"/>
                </a:cxn>
                <a:cxn ang="0">
                  <a:pos x="39" y="27"/>
                </a:cxn>
                <a:cxn ang="0">
                  <a:pos x="23" y="14"/>
                </a:cxn>
                <a:cxn ang="0">
                  <a:pos x="17" y="14"/>
                </a:cxn>
                <a:cxn ang="0">
                  <a:pos x="17" y="40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57" y="26"/>
                </a:cxn>
                <a:cxn ang="0">
                  <a:pos x="24" y="53"/>
                </a:cxn>
                <a:cxn ang="0">
                  <a:pos x="17" y="53"/>
                </a:cxn>
                <a:cxn ang="0">
                  <a:pos x="17" y="86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57" h="86">
                  <a:moveTo>
                    <a:pt x="17" y="40"/>
                  </a:moveTo>
                  <a:cubicBezTo>
                    <a:pt x="23" y="40"/>
                    <a:pt x="23" y="40"/>
                    <a:pt x="23" y="40"/>
                  </a:cubicBezTo>
                  <a:cubicBezTo>
                    <a:pt x="31" y="40"/>
                    <a:pt x="39" y="37"/>
                    <a:pt x="39" y="27"/>
                  </a:cubicBezTo>
                  <a:cubicBezTo>
                    <a:pt x="39" y="17"/>
                    <a:pt x="32" y="14"/>
                    <a:pt x="23" y="14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17" y="40"/>
                  </a:lnTo>
                  <a:close/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40" y="0"/>
                    <a:pt x="57" y="6"/>
                    <a:pt x="57" y="26"/>
                  </a:cubicBezTo>
                  <a:cubicBezTo>
                    <a:pt x="57" y="46"/>
                    <a:pt x="42" y="53"/>
                    <a:pt x="24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383176" y="6311548"/>
              <a:ext cx="26976" cy="150394"/>
            </a:xfrm>
            <a:prstGeom prst="rect">
              <a:avLst/>
            </a:prstGeom>
            <a:solidFill>
              <a:srgbClr val="1565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61" name="Freeform 7"/>
            <p:cNvSpPr>
              <a:spLocks noEditPoints="1"/>
            </p:cNvSpPr>
            <p:nvPr/>
          </p:nvSpPr>
          <p:spPr bwMode="auto">
            <a:xfrm>
              <a:off x="431059" y="6356059"/>
              <a:ext cx="91045" cy="107231"/>
            </a:xfrm>
            <a:custGeom>
              <a:avLst/>
              <a:gdLst/>
              <a:ahLst/>
              <a:cxnLst>
                <a:cxn ang="0">
                  <a:pos x="26" y="54"/>
                </a:cxn>
                <a:cxn ang="0">
                  <a:pos x="37" y="49"/>
                </a:cxn>
                <a:cxn ang="0">
                  <a:pos x="41" y="36"/>
                </a:cxn>
                <a:cxn ang="0">
                  <a:pos x="34" y="36"/>
                </a:cxn>
                <a:cxn ang="0">
                  <a:pos x="15" y="47"/>
                </a:cxn>
                <a:cxn ang="0">
                  <a:pos x="26" y="54"/>
                </a:cxn>
                <a:cxn ang="0">
                  <a:pos x="6" y="5"/>
                </a:cxn>
                <a:cxn ang="0">
                  <a:pos x="29" y="0"/>
                </a:cxn>
                <a:cxn ang="0">
                  <a:pos x="56" y="27"/>
                </a:cxn>
                <a:cxn ang="0">
                  <a:pos x="56" y="35"/>
                </a:cxn>
                <a:cxn ang="0">
                  <a:pos x="56" y="51"/>
                </a:cxn>
                <a:cxn ang="0">
                  <a:pos x="57" y="65"/>
                </a:cxn>
                <a:cxn ang="0">
                  <a:pos x="42" y="65"/>
                </a:cxn>
                <a:cxn ang="0">
                  <a:pos x="42" y="55"/>
                </a:cxn>
                <a:cxn ang="0">
                  <a:pos x="41" y="55"/>
                </a:cxn>
                <a:cxn ang="0">
                  <a:pos x="22" y="66"/>
                </a:cxn>
                <a:cxn ang="0">
                  <a:pos x="0" y="48"/>
                </a:cxn>
                <a:cxn ang="0">
                  <a:pos x="11" y="30"/>
                </a:cxn>
                <a:cxn ang="0">
                  <a:pos x="32" y="26"/>
                </a:cxn>
                <a:cxn ang="0">
                  <a:pos x="41" y="26"/>
                </a:cxn>
                <a:cxn ang="0">
                  <a:pos x="26" y="12"/>
                </a:cxn>
                <a:cxn ang="0">
                  <a:pos x="7" y="19"/>
                </a:cxn>
                <a:cxn ang="0">
                  <a:pos x="6" y="5"/>
                </a:cxn>
              </a:cxnLst>
              <a:rect l="0" t="0" r="r" b="b"/>
              <a:pathLst>
                <a:path w="57" h="66">
                  <a:moveTo>
                    <a:pt x="26" y="54"/>
                  </a:moveTo>
                  <a:cubicBezTo>
                    <a:pt x="31" y="54"/>
                    <a:pt x="35" y="52"/>
                    <a:pt x="37" y="49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26" y="36"/>
                    <a:pt x="15" y="37"/>
                    <a:pt x="15" y="47"/>
                  </a:cubicBezTo>
                  <a:cubicBezTo>
                    <a:pt x="15" y="52"/>
                    <a:pt x="20" y="54"/>
                    <a:pt x="26" y="54"/>
                  </a:cubicBezTo>
                  <a:moveTo>
                    <a:pt x="6" y="5"/>
                  </a:moveTo>
                  <a:cubicBezTo>
                    <a:pt x="13" y="2"/>
                    <a:pt x="21" y="0"/>
                    <a:pt x="29" y="0"/>
                  </a:cubicBezTo>
                  <a:cubicBezTo>
                    <a:pt x="48" y="0"/>
                    <a:pt x="56" y="8"/>
                    <a:pt x="56" y="2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41"/>
                    <a:pt x="56" y="46"/>
                    <a:pt x="56" y="51"/>
                  </a:cubicBezTo>
                  <a:cubicBezTo>
                    <a:pt x="56" y="56"/>
                    <a:pt x="56" y="60"/>
                    <a:pt x="57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2"/>
                    <a:pt x="42" y="57"/>
                    <a:pt x="42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7" y="62"/>
                    <a:pt x="29" y="66"/>
                    <a:pt x="22" y="66"/>
                  </a:cubicBezTo>
                  <a:cubicBezTo>
                    <a:pt x="11" y="66"/>
                    <a:pt x="0" y="60"/>
                    <a:pt x="0" y="48"/>
                  </a:cubicBezTo>
                  <a:cubicBezTo>
                    <a:pt x="0" y="38"/>
                    <a:pt x="4" y="33"/>
                    <a:pt x="11" y="30"/>
                  </a:cubicBezTo>
                  <a:cubicBezTo>
                    <a:pt x="17" y="26"/>
                    <a:pt x="25" y="26"/>
                    <a:pt x="3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16"/>
                    <a:pt x="36" y="12"/>
                    <a:pt x="26" y="12"/>
                  </a:cubicBezTo>
                  <a:cubicBezTo>
                    <a:pt x="20" y="12"/>
                    <a:pt x="13" y="15"/>
                    <a:pt x="7" y="19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545708" y="6356059"/>
              <a:ext cx="93068" cy="1058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37" y="0"/>
                </a:cxn>
                <a:cxn ang="0">
                  <a:pos x="58" y="25"/>
                </a:cxn>
                <a:cxn ang="0">
                  <a:pos x="58" y="65"/>
                </a:cxn>
                <a:cxn ang="0">
                  <a:pos x="42" y="65"/>
                </a:cxn>
                <a:cxn ang="0">
                  <a:pos x="42" y="31"/>
                </a:cxn>
                <a:cxn ang="0">
                  <a:pos x="31" y="13"/>
                </a:cxn>
                <a:cxn ang="0">
                  <a:pos x="16" y="34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2"/>
                </a:cxn>
              </a:cxnLst>
              <a:rect l="0" t="0" r="r" b="b"/>
              <a:pathLst>
                <a:path w="58" h="65">
                  <a:moveTo>
                    <a:pt x="0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3"/>
                    <a:pt x="28" y="0"/>
                    <a:pt x="37" y="0"/>
                  </a:cubicBezTo>
                  <a:cubicBezTo>
                    <a:pt x="51" y="0"/>
                    <a:pt x="58" y="11"/>
                    <a:pt x="58" y="2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3"/>
                    <a:pt x="41" y="13"/>
                    <a:pt x="31" y="13"/>
                  </a:cubicBezTo>
                  <a:cubicBezTo>
                    <a:pt x="19" y="13"/>
                    <a:pt x="16" y="26"/>
                    <a:pt x="16" y="34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63" name="Freeform 9"/>
            <p:cNvSpPr>
              <a:spLocks noEditPoints="1"/>
            </p:cNvSpPr>
            <p:nvPr/>
          </p:nvSpPr>
          <p:spPr bwMode="auto">
            <a:xfrm>
              <a:off x="721729" y="6321664"/>
              <a:ext cx="116673" cy="140277"/>
            </a:xfrm>
            <a:custGeom>
              <a:avLst/>
              <a:gdLst/>
              <a:ahLst/>
              <a:cxnLst>
                <a:cxn ang="0">
                  <a:pos x="17" y="72"/>
                </a:cxn>
                <a:cxn ang="0">
                  <a:pos x="27" y="72"/>
                </a:cxn>
                <a:cxn ang="0">
                  <a:pos x="55" y="43"/>
                </a:cxn>
                <a:cxn ang="0">
                  <a:pos x="27" y="14"/>
                </a:cxn>
                <a:cxn ang="0">
                  <a:pos x="17" y="14"/>
                </a:cxn>
                <a:cxn ang="0">
                  <a:pos x="17" y="72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73" y="43"/>
                </a:cxn>
                <a:cxn ang="0">
                  <a:pos x="24" y="86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73" h="86">
                  <a:moveTo>
                    <a:pt x="17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41" y="72"/>
                    <a:pt x="55" y="62"/>
                    <a:pt x="55" y="43"/>
                  </a:cubicBezTo>
                  <a:cubicBezTo>
                    <a:pt x="55" y="24"/>
                    <a:pt x="41" y="14"/>
                    <a:pt x="27" y="14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17" y="72"/>
                  </a:lnTo>
                  <a:close/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50" y="0"/>
                    <a:pt x="73" y="9"/>
                    <a:pt x="73" y="43"/>
                  </a:cubicBezTo>
                  <a:cubicBezTo>
                    <a:pt x="73" y="77"/>
                    <a:pt x="50" y="86"/>
                    <a:pt x="24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64" name="Freeform 10"/>
            <p:cNvSpPr>
              <a:spLocks noEditPoints="1"/>
            </p:cNvSpPr>
            <p:nvPr/>
          </p:nvSpPr>
          <p:spPr bwMode="auto">
            <a:xfrm>
              <a:off x="854587" y="6356059"/>
              <a:ext cx="95766" cy="107231"/>
            </a:xfrm>
            <a:custGeom>
              <a:avLst/>
              <a:gdLst/>
              <a:ahLst/>
              <a:cxnLst>
                <a:cxn ang="0">
                  <a:pos x="44" y="27"/>
                </a:cxn>
                <a:cxn ang="0">
                  <a:pos x="31" y="12"/>
                </a:cxn>
                <a:cxn ang="0">
                  <a:pos x="16" y="27"/>
                </a:cxn>
                <a:cxn ang="0">
                  <a:pos x="44" y="27"/>
                </a:cxn>
                <a:cxn ang="0">
                  <a:pos x="55" y="61"/>
                </a:cxn>
                <a:cxn ang="0">
                  <a:pos x="33" y="66"/>
                </a:cxn>
                <a:cxn ang="0">
                  <a:pos x="0" y="34"/>
                </a:cxn>
                <a:cxn ang="0">
                  <a:pos x="30" y="0"/>
                </a:cxn>
                <a:cxn ang="0">
                  <a:pos x="60" y="38"/>
                </a:cxn>
                <a:cxn ang="0">
                  <a:pos x="16" y="38"/>
                </a:cxn>
                <a:cxn ang="0">
                  <a:pos x="34" y="54"/>
                </a:cxn>
                <a:cxn ang="0">
                  <a:pos x="55" y="48"/>
                </a:cxn>
                <a:cxn ang="0">
                  <a:pos x="55" y="61"/>
                </a:cxn>
              </a:cxnLst>
              <a:rect l="0" t="0" r="r" b="b"/>
              <a:pathLst>
                <a:path w="60" h="66">
                  <a:moveTo>
                    <a:pt x="44" y="27"/>
                  </a:moveTo>
                  <a:cubicBezTo>
                    <a:pt x="44" y="19"/>
                    <a:pt x="40" y="12"/>
                    <a:pt x="31" y="12"/>
                  </a:cubicBezTo>
                  <a:cubicBezTo>
                    <a:pt x="21" y="12"/>
                    <a:pt x="17" y="19"/>
                    <a:pt x="16" y="27"/>
                  </a:cubicBezTo>
                  <a:lnTo>
                    <a:pt x="44" y="27"/>
                  </a:lnTo>
                  <a:close/>
                  <a:moveTo>
                    <a:pt x="55" y="61"/>
                  </a:moveTo>
                  <a:cubicBezTo>
                    <a:pt x="49" y="65"/>
                    <a:pt x="42" y="66"/>
                    <a:pt x="33" y="66"/>
                  </a:cubicBezTo>
                  <a:cubicBezTo>
                    <a:pt x="12" y="66"/>
                    <a:pt x="0" y="54"/>
                    <a:pt x="0" y="34"/>
                  </a:cubicBezTo>
                  <a:cubicBezTo>
                    <a:pt x="0" y="15"/>
                    <a:pt x="10" y="0"/>
                    <a:pt x="30" y="0"/>
                  </a:cubicBezTo>
                  <a:cubicBezTo>
                    <a:pt x="53" y="0"/>
                    <a:pt x="60" y="16"/>
                    <a:pt x="6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49"/>
                    <a:pt x="24" y="54"/>
                    <a:pt x="34" y="54"/>
                  </a:cubicBezTo>
                  <a:cubicBezTo>
                    <a:pt x="42" y="54"/>
                    <a:pt x="49" y="51"/>
                    <a:pt x="55" y="48"/>
                  </a:cubicBezTo>
                  <a:lnTo>
                    <a:pt x="55" y="61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964516" y="6356059"/>
              <a:ext cx="72162" cy="107231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26" y="12"/>
                </a:cxn>
                <a:cxn ang="0">
                  <a:pos x="17" y="19"/>
                </a:cxn>
                <a:cxn ang="0">
                  <a:pos x="45" y="46"/>
                </a:cxn>
                <a:cxn ang="0">
                  <a:pos x="19" y="66"/>
                </a:cxn>
                <a:cxn ang="0">
                  <a:pos x="0" y="64"/>
                </a:cxn>
                <a:cxn ang="0">
                  <a:pos x="1" y="50"/>
                </a:cxn>
                <a:cxn ang="0">
                  <a:pos x="17" y="54"/>
                </a:cxn>
                <a:cxn ang="0">
                  <a:pos x="28" y="47"/>
                </a:cxn>
                <a:cxn ang="0">
                  <a:pos x="0" y="20"/>
                </a:cxn>
                <a:cxn ang="0">
                  <a:pos x="24" y="0"/>
                </a:cxn>
                <a:cxn ang="0">
                  <a:pos x="42" y="3"/>
                </a:cxn>
                <a:cxn ang="0">
                  <a:pos x="41" y="15"/>
                </a:cxn>
              </a:cxnLst>
              <a:rect l="0" t="0" r="r" b="b"/>
              <a:pathLst>
                <a:path w="45" h="66">
                  <a:moveTo>
                    <a:pt x="41" y="15"/>
                  </a:moveTo>
                  <a:cubicBezTo>
                    <a:pt x="36" y="13"/>
                    <a:pt x="32" y="12"/>
                    <a:pt x="26" y="12"/>
                  </a:cubicBezTo>
                  <a:cubicBezTo>
                    <a:pt x="22" y="12"/>
                    <a:pt x="17" y="14"/>
                    <a:pt x="17" y="19"/>
                  </a:cubicBezTo>
                  <a:cubicBezTo>
                    <a:pt x="17" y="29"/>
                    <a:pt x="45" y="23"/>
                    <a:pt x="45" y="46"/>
                  </a:cubicBezTo>
                  <a:cubicBezTo>
                    <a:pt x="45" y="61"/>
                    <a:pt x="32" y="66"/>
                    <a:pt x="19" y="66"/>
                  </a:cubicBezTo>
                  <a:cubicBezTo>
                    <a:pt x="13" y="66"/>
                    <a:pt x="6" y="65"/>
                    <a:pt x="0" y="6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6" y="53"/>
                    <a:pt x="12" y="54"/>
                    <a:pt x="17" y="54"/>
                  </a:cubicBezTo>
                  <a:cubicBezTo>
                    <a:pt x="21" y="54"/>
                    <a:pt x="28" y="53"/>
                    <a:pt x="28" y="47"/>
                  </a:cubicBezTo>
                  <a:cubicBezTo>
                    <a:pt x="28" y="34"/>
                    <a:pt x="0" y="43"/>
                    <a:pt x="0" y="20"/>
                  </a:cubicBezTo>
                  <a:cubicBezTo>
                    <a:pt x="0" y="6"/>
                    <a:pt x="11" y="0"/>
                    <a:pt x="24" y="0"/>
                  </a:cubicBezTo>
                  <a:cubicBezTo>
                    <a:pt x="32" y="0"/>
                    <a:pt x="37" y="1"/>
                    <a:pt x="42" y="3"/>
                  </a:cubicBezTo>
                  <a:lnTo>
                    <a:pt x="41" y="15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66" name="Freeform 12"/>
            <p:cNvSpPr>
              <a:spLocks noEditPoints="1"/>
            </p:cNvSpPr>
            <p:nvPr/>
          </p:nvSpPr>
          <p:spPr bwMode="auto">
            <a:xfrm>
              <a:off x="1057584" y="6313571"/>
              <a:ext cx="26976" cy="14837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0" y="67"/>
                </a:cxn>
                <a:cxn ang="0">
                  <a:pos x="40" y="220"/>
                </a:cxn>
                <a:cxn ang="0">
                  <a:pos x="0" y="220"/>
                </a:cxn>
                <a:cxn ang="0">
                  <a:pos x="0" y="67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38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40" h="220">
                  <a:moveTo>
                    <a:pt x="0" y="67"/>
                  </a:moveTo>
                  <a:lnTo>
                    <a:pt x="40" y="67"/>
                  </a:lnTo>
                  <a:lnTo>
                    <a:pt x="40" y="220"/>
                  </a:lnTo>
                  <a:lnTo>
                    <a:pt x="0" y="220"/>
                  </a:lnTo>
                  <a:lnTo>
                    <a:pt x="0" y="67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40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1105467" y="6356059"/>
              <a:ext cx="99138" cy="149719"/>
            </a:xfrm>
            <a:custGeom>
              <a:avLst/>
              <a:gdLst/>
              <a:ahLst/>
              <a:cxnLst>
                <a:cxn ang="0">
                  <a:pos x="45" y="33"/>
                </a:cxn>
                <a:cxn ang="0">
                  <a:pos x="32" y="13"/>
                </a:cxn>
                <a:cxn ang="0">
                  <a:pos x="17" y="33"/>
                </a:cxn>
                <a:cxn ang="0">
                  <a:pos x="31" y="52"/>
                </a:cxn>
                <a:cxn ang="0">
                  <a:pos x="45" y="33"/>
                </a:cxn>
                <a:cxn ang="0">
                  <a:pos x="62" y="2"/>
                </a:cxn>
                <a:cxn ang="0">
                  <a:pos x="62" y="59"/>
                </a:cxn>
                <a:cxn ang="0">
                  <a:pos x="29" y="92"/>
                </a:cxn>
                <a:cxn ang="0">
                  <a:pos x="7" y="88"/>
                </a:cxn>
                <a:cxn ang="0">
                  <a:pos x="8" y="74"/>
                </a:cxn>
                <a:cxn ang="0">
                  <a:pos x="27" y="79"/>
                </a:cxn>
                <a:cxn ang="0">
                  <a:pos x="45" y="55"/>
                </a:cxn>
                <a:cxn ang="0">
                  <a:pos x="45" y="55"/>
                </a:cxn>
                <a:cxn ang="0">
                  <a:pos x="26" y="65"/>
                </a:cxn>
                <a:cxn ang="0">
                  <a:pos x="0" y="33"/>
                </a:cxn>
                <a:cxn ang="0">
                  <a:pos x="27" y="0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6" y="2"/>
                </a:cxn>
                <a:cxn ang="0">
                  <a:pos x="62" y="2"/>
                </a:cxn>
              </a:cxnLst>
              <a:rect l="0" t="0" r="r" b="b"/>
              <a:pathLst>
                <a:path w="62" h="92">
                  <a:moveTo>
                    <a:pt x="45" y="33"/>
                  </a:moveTo>
                  <a:cubicBezTo>
                    <a:pt x="45" y="22"/>
                    <a:pt x="41" y="13"/>
                    <a:pt x="32" y="13"/>
                  </a:cubicBezTo>
                  <a:cubicBezTo>
                    <a:pt x="21" y="13"/>
                    <a:pt x="17" y="23"/>
                    <a:pt x="17" y="33"/>
                  </a:cubicBezTo>
                  <a:cubicBezTo>
                    <a:pt x="17" y="42"/>
                    <a:pt x="22" y="52"/>
                    <a:pt x="31" y="52"/>
                  </a:cubicBezTo>
                  <a:cubicBezTo>
                    <a:pt x="41" y="52"/>
                    <a:pt x="45" y="43"/>
                    <a:pt x="45" y="33"/>
                  </a:cubicBezTo>
                  <a:moveTo>
                    <a:pt x="62" y="2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2" y="76"/>
                    <a:pt x="55" y="92"/>
                    <a:pt x="29" y="92"/>
                  </a:cubicBezTo>
                  <a:cubicBezTo>
                    <a:pt x="22" y="92"/>
                    <a:pt x="15" y="91"/>
                    <a:pt x="7" y="88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3" y="77"/>
                    <a:pt x="21" y="79"/>
                    <a:pt x="27" y="79"/>
                  </a:cubicBezTo>
                  <a:cubicBezTo>
                    <a:pt x="45" y="79"/>
                    <a:pt x="45" y="66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2" y="60"/>
                    <a:pt x="35" y="65"/>
                    <a:pt x="26" y="65"/>
                  </a:cubicBezTo>
                  <a:cubicBezTo>
                    <a:pt x="7" y="65"/>
                    <a:pt x="0" y="50"/>
                    <a:pt x="0" y="33"/>
                  </a:cubicBezTo>
                  <a:cubicBezTo>
                    <a:pt x="0" y="18"/>
                    <a:pt x="8" y="0"/>
                    <a:pt x="27" y="0"/>
                  </a:cubicBezTo>
                  <a:cubicBezTo>
                    <a:pt x="35" y="0"/>
                    <a:pt x="42" y="3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2"/>
                    <a:pt x="46" y="2"/>
                    <a:pt x="46" y="2"/>
                  </a:cubicBezTo>
                  <a:lnTo>
                    <a:pt x="62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1231581" y="6356059"/>
              <a:ext cx="92394" cy="1058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36" y="0"/>
                </a:cxn>
                <a:cxn ang="0">
                  <a:pos x="58" y="25"/>
                </a:cxn>
                <a:cxn ang="0">
                  <a:pos x="58" y="65"/>
                </a:cxn>
                <a:cxn ang="0">
                  <a:pos x="41" y="65"/>
                </a:cxn>
                <a:cxn ang="0">
                  <a:pos x="41" y="31"/>
                </a:cxn>
                <a:cxn ang="0">
                  <a:pos x="31" y="13"/>
                </a:cxn>
                <a:cxn ang="0">
                  <a:pos x="16" y="34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2"/>
                </a:cxn>
              </a:cxnLst>
              <a:rect l="0" t="0" r="r" b="b"/>
              <a:pathLst>
                <a:path w="58" h="65">
                  <a:moveTo>
                    <a:pt x="0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3"/>
                    <a:pt x="28" y="0"/>
                    <a:pt x="36" y="0"/>
                  </a:cubicBezTo>
                  <a:cubicBezTo>
                    <a:pt x="51" y="0"/>
                    <a:pt x="58" y="11"/>
                    <a:pt x="58" y="2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3"/>
                    <a:pt x="41" y="13"/>
                    <a:pt x="31" y="13"/>
                  </a:cubicBezTo>
                  <a:cubicBezTo>
                    <a:pt x="19" y="13"/>
                    <a:pt x="16" y="26"/>
                    <a:pt x="16" y="34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1406927" y="6321664"/>
              <a:ext cx="81604" cy="140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21" y="34"/>
                </a:cxn>
                <a:cxn ang="0">
                  <a:pos x="43" y="34"/>
                </a:cxn>
                <a:cxn ang="0">
                  <a:pos x="43" y="84"/>
                </a:cxn>
                <a:cxn ang="0">
                  <a:pos x="114" y="84"/>
                </a:cxn>
                <a:cxn ang="0">
                  <a:pos x="114" y="116"/>
                </a:cxn>
                <a:cxn ang="0">
                  <a:pos x="43" y="116"/>
                </a:cxn>
                <a:cxn ang="0">
                  <a:pos x="43" y="174"/>
                </a:cxn>
                <a:cxn ang="0">
                  <a:pos x="121" y="174"/>
                </a:cxn>
                <a:cxn ang="0">
                  <a:pos x="121" y="208"/>
                </a:cxn>
                <a:cxn ang="0">
                  <a:pos x="0" y="208"/>
                </a:cxn>
                <a:cxn ang="0">
                  <a:pos x="0" y="0"/>
                </a:cxn>
              </a:cxnLst>
              <a:rect l="0" t="0" r="r" b="b"/>
              <a:pathLst>
                <a:path w="121" h="208">
                  <a:moveTo>
                    <a:pt x="0" y="0"/>
                  </a:moveTo>
                  <a:lnTo>
                    <a:pt x="121" y="0"/>
                  </a:lnTo>
                  <a:lnTo>
                    <a:pt x="121" y="34"/>
                  </a:lnTo>
                  <a:lnTo>
                    <a:pt x="43" y="34"/>
                  </a:lnTo>
                  <a:lnTo>
                    <a:pt x="43" y="84"/>
                  </a:lnTo>
                  <a:lnTo>
                    <a:pt x="114" y="84"/>
                  </a:lnTo>
                  <a:lnTo>
                    <a:pt x="114" y="116"/>
                  </a:lnTo>
                  <a:lnTo>
                    <a:pt x="43" y="116"/>
                  </a:lnTo>
                  <a:lnTo>
                    <a:pt x="43" y="174"/>
                  </a:lnTo>
                  <a:lnTo>
                    <a:pt x="121" y="174"/>
                  </a:lnTo>
                  <a:lnTo>
                    <a:pt x="121" y="208"/>
                  </a:ln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1514158" y="6356059"/>
              <a:ext cx="93068" cy="1058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37" y="0"/>
                </a:cxn>
                <a:cxn ang="0">
                  <a:pos x="58" y="25"/>
                </a:cxn>
                <a:cxn ang="0">
                  <a:pos x="58" y="65"/>
                </a:cxn>
                <a:cxn ang="0">
                  <a:pos x="42" y="65"/>
                </a:cxn>
                <a:cxn ang="0">
                  <a:pos x="42" y="31"/>
                </a:cxn>
                <a:cxn ang="0">
                  <a:pos x="31" y="13"/>
                </a:cxn>
                <a:cxn ang="0">
                  <a:pos x="17" y="34"/>
                </a:cxn>
                <a:cxn ang="0">
                  <a:pos x="17" y="65"/>
                </a:cxn>
                <a:cxn ang="0">
                  <a:pos x="0" y="65"/>
                </a:cxn>
                <a:cxn ang="0">
                  <a:pos x="0" y="2"/>
                </a:cxn>
              </a:cxnLst>
              <a:rect l="0" t="0" r="r" b="b"/>
              <a:pathLst>
                <a:path w="58" h="65">
                  <a:moveTo>
                    <a:pt x="0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3"/>
                    <a:pt x="28" y="0"/>
                    <a:pt x="37" y="0"/>
                  </a:cubicBezTo>
                  <a:cubicBezTo>
                    <a:pt x="52" y="0"/>
                    <a:pt x="58" y="11"/>
                    <a:pt x="58" y="2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3"/>
                    <a:pt x="42" y="13"/>
                    <a:pt x="31" y="13"/>
                  </a:cubicBezTo>
                  <a:cubicBezTo>
                    <a:pt x="19" y="13"/>
                    <a:pt x="17" y="26"/>
                    <a:pt x="17" y="3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71" name="Freeform 17"/>
            <p:cNvSpPr>
              <a:spLocks noEditPoints="1"/>
            </p:cNvSpPr>
            <p:nvPr/>
          </p:nvSpPr>
          <p:spPr bwMode="auto">
            <a:xfrm>
              <a:off x="1627459" y="6356059"/>
              <a:ext cx="91045" cy="107231"/>
            </a:xfrm>
            <a:custGeom>
              <a:avLst/>
              <a:gdLst/>
              <a:ahLst/>
              <a:cxnLst>
                <a:cxn ang="0">
                  <a:pos x="26" y="54"/>
                </a:cxn>
                <a:cxn ang="0">
                  <a:pos x="38" y="49"/>
                </a:cxn>
                <a:cxn ang="0">
                  <a:pos x="41" y="36"/>
                </a:cxn>
                <a:cxn ang="0">
                  <a:pos x="34" y="36"/>
                </a:cxn>
                <a:cxn ang="0">
                  <a:pos x="16" y="47"/>
                </a:cxn>
                <a:cxn ang="0">
                  <a:pos x="26" y="54"/>
                </a:cxn>
                <a:cxn ang="0">
                  <a:pos x="7" y="5"/>
                </a:cxn>
                <a:cxn ang="0">
                  <a:pos x="29" y="0"/>
                </a:cxn>
                <a:cxn ang="0">
                  <a:pos x="56" y="27"/>
                </a:cxn>
                <a:cxn ang="0">
                  <a:pos x="56" y="35"/>
                </a:cxn>
                <a:cxn ang="0">
                  <a:pos x="56" y="51"/>
                </a:cxn>
                <a:cxn ang="0">
                  <a:pos x="57" y="65"/>
                </a:cxn>
                <a:cxn ang="0">
                  <a:pos x="42" y="65"/>
                </a:cxn>
                <a:cxn ang="0">
                  <a:pos x="42" y="55"/>
                </a:cxn>
                <a:cxn ang="0">
                  <a:pos x="41" y="55"/>
                </a:cxn>
                <a:cxn ang="0">
                  <a:pos x="22" y="66"/>
                </a:cxn>
                <a:cxn ang="0">
                  <a:pos x="0" y="48"/>
                </a:cxn>
                <a:cxn ang="0">
                  <a:pos x="11" y="30"/>
                </a:cxn>
                <a:cxn ang="0">
                  <a:pos x="32" y="26"/>
                </a:cxn>
                <a:cxn ang="0">
                  <a:pos x="41" y="26"/>
                </a:cxn>
                <a:cxn ang="0">
                  <a:pos x="27" y="12"/>
                </a:cxn>
                <a:cxn ang="0">
                  <a:pos x="7" y="19"/>
                </a:cxn>
                <a:cxn ang="0">
                  <a:pos x="7" y="5"/>
                </a:cxn>
              </a:cxnLst>
              <a:rect l="0" t="0" r="r" b="b"/>
              <a:pathLst>
                <a:path w="57" h="66">
                  <a:moveTo>
                    <a:pt x="26" y="54"/>
                  </a:moveTo>
                  <a:cubicBezTo>
                    <a:pt x="31" y="54"/>
                    <a:pt x="35" y="52"/>
                    <a:pt x="38" y="49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27" y="36"/>
                    <a:pt x="16" y="37"/>
                    <a:pt x="16" y="47"/>
                  </a:cubicBezTo>
                  <a:cubicBezTo>
                    <a:pt x="16" y="52"/>
                    <a:pt x="20" y="54"/>
                    <a:pt x="26" y="54"/>
                  </a:cubicBezTo>
                  <a:moveTo>
                    <a:pt x="7" y="5"/>
                  </a:moveTo>
                  <a:cubicBezTo>
                    <a:pt x="13" y="2"/>
                    <a:pt x="22" y="0"/>
                    <a:pt x="29" y="0"/>
                  </a:cubicBezTo>
                  <a:cubicBezTo>
                    <a:pt x="48" y="0"/>
                    <a:pt x="56" y="8"/>
                    <a:pt x="56" y="2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41"/>
                    <a:pt x="56" y="46"/>
                    <a:pt x="56" y="51"/>
                  </a:cubicBezTo>
                  <a:cubicBezTo>
                    <a:pt x="56" y="56"/>
                    <a:pt x="57" y="60"/>
                    <a:pt x="57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2"/>
                    <a:pt x="42" y="57"/>
                    <a:pt x="42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8" y="62"/>
                    <a:pt x="29" y="66"/>
                    <a:pt x="22" y="66"/>
                  </a:cubicBezTo>
                  <a:cubicBezTo>
                    <a:pt x="11" y="66"/>
                    <a:pt x="0" y="60"/>
                    <a:pt x="0" y="48"/>
                  </a:cubicBezTo>
                  <a:cubicBezTo>
                    <a:pt x="0" y="38"/>
                    <a:pt x="5" y="33"/>
                    <a:pt x="11" y="30"/>
                  </a:cubicBezTo>
                  <a:cubicBezTo>
                    <a:pt x="17" y="26"/>
                    <a:pt x="25" y="26"/>
                    <a:pt x="3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16"/>
                    <a:pt x="36" y="12"/>
                    <a:pt x="27" y="12"/>
                  </a:cubicBezTo>
                  <a:cubicBezTo>
                    <a:pt x="20" y="12"/>
                    <a:pt x="13" y="15"/>
                    <a:pt x="7" y="19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72" name="Freeform 18"/>
            <p:cNvSpPr>
              <a:spLocks noEditPoints="1"/>
            </p:cNvSpPr>
            <p:nvPr/>
          </p:nvSpPr>
          <p:spPr bwMode="auto">
            <a:xfrm>
              <a:off x="1742783" y="6311548"/>
              <a:ext cx="99138" cy="151742"/>
            </a:xfrm>
            <a:custGeom>
              <a:avLst/>
              <a:gdLst/>
              <a:ahLst/>
              <a:cxnLst>
                <a:cxn ang="0">
                  <a:pos x="31" y="81"/>
                </a:cxn>
                <a:cxn ang="0">
                  <a:pos x="45" y="60"/>
                </a:cxn>
                <a:cxn ang="0">
                  <a:pos x="31" y="40"/>
                </a:cxn>
                <a:cxn ang="0">
                  <a:pos x="17" y="60"/>
                </a:cxn>
                <a:cxn ang="0">
                  <a:pos x="31" y="81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7"/>
                </a:cxn>
                <a:cxn ang="0">
                  <a:pos x="36" y="27"/>
                </a:cxn>
                <a:cxn ang="0">
                  <a:pos x="62" y="60"/>
                </a:cxn>
                <a:cxn ang="0">
                  <a:pos x="36" y="93"/>
                </a:cxn>
                <a:cxn ang="0">
                  <a:pos x="16" y="84"/>
                </a:cxn>
                <a:cxn ang="0">
                  <a:pos x="16" y="92"/>
                </a:cxn>
                <a:cxn ang="0">
                  <a:pos x="0" y="92"/>
                </a:cxn>
                <a:cxn ang="0">
                  <a:pos x="0" y="0"/>
                </a:cxn>
              </a:cxnLst>
              <a:rect l="0" t="0" r="r" b="b"/>
              <a:pathLst>
                <a:path w="62" h="93">
                  <a:moveTo>
                    <a:pt x="31" y="81"/>
                  </a:moveTo>
                  <a:cubicBezTo>
                    <a:pt x="42" y="81"/>
                    <a:pt x="45" y="69"/>
                    <a:pt x="45" y="60"/>
                  </a:cubicBezTo>
                  <a:cubicBezTo>
                    <a:pt x="45" y="52"/>
                    <a:pt x="42" y="40"/>
                    <a:pt x="31" y="40"/>
                  </a:cubicBezTo>
                  <a:cubicBezTo>
                    <a:pt x="21" y="40"/>
                    <a:pt x="17" y="51"/>
                    <a:pt x="17" y="60"/>
                  </a:cubicBezTo>
                  <a:cubicBezTo>
                    <a:pt x="17" y="69"/>
                    <a:pt x="20" y="81"/>
                    <a:pt x="31" y="81"/>
                  </a:cubicBezTo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1" y="31"/>
                    <a:pt x="27" y="27"/>
                    <a:pt x="36" y="27"/>
                  </a:cubicBezTo>
                  <a:cubicBezTo>
                    <a:pt x="55" y="27"/>
                    <a:pt x="62" y="43"/>
                    <a:pt x="62" y="60"/>
                  </a:cubicBezTo>
                  <a:cubicBezTo>
                    <a:pt x="62" y="77"/>
                    <a:pt x="55" y="93"/>
                    <a:pt x="36" y="93"/>
                  </a:cubicBezTo>
                  <a:cubicBezTo>
                    <a:pt x="29" y="93"/>
                    <a:pt x="21" y="91"/>
                    <a:pt x="16" y="84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73" name="Freeform 20"/>
            <p:cNvSpPr>
              <a:spLocks noEditPoints="1"/>
            </p:cNvSpPr>
            <p:nvPr/>
          </p:nvSpPr>
          <p:spPr bwMode="auto">
            <a:xfrm>
              <a:off x="1908329" y="6356059"/>
              <a:ext cx="95766" cy="107231"/>
            </a:xfrm>
            <a:custGeom>
              <a:avLst/>
              <a:gdLst/>
              <a:ahLst/>
              <a:cxnLst>
                <a:cxn ang="0">
                  <a:pos x="44" y="27"/>
                </a:cxn>
                <a:cxn ang="0">
                  <a:pos x="30" y="12"/>
                </a:cxn>
                <a:cxn ang="0">
                  <a:pos x="16" y="27"/>
                </a:cxn>
                <a:cxn ang="0">
                  <a:pos x="44" y="27"/>
                </a:cxn>
                <a:cxn ang="0">
                  <a:pos x="55" y="61"/>
                </a:cxn>
                <a:cxn ang="0">
                  <a:pos x="33" y="66"/>
                </a:cxn>
                <a:cxn ang="0">
                  <a:pos x="0" y="34"/>
                </a:cxn>
                <a:cxn ang="0">
                  <a:pos x="29" y="0"/>
                </a:cxn>
                <a:cxn ang="0">
                  <a:pos x="60" y="38"/>
                </a:cxn>
                <a:cxn ang="0">
                  <a:pos x="16" y="38"/>
                </a:cxn>
                <a:cxn ang="0">
                  <a:pos x="34" y="54"/>
                </a:cxn>
                <a:cxn ang="0">
                  <a:pos x="55" y="48"/>
                </a:cxn>
                <a:cxn ang="0">
                  <a:pos x="55" y="61"/>
                </a:cxn>
              </a:cxnLst>
              <a:rect l="0" t="0" r="r" b="b"/>
              <a:pathLst>
                <a:path w="60" h="66">
                  <a:moveTo>
                    <a:pt x="44" y="27"/>
                  </a:moveTo>
                  <a:cubicBezTo>
                    <a:pt x="43" y="19"/>
                    <a:pt x="40" y="12"/>
                    <a:pt x="30" y="12"/>
                  </a:cubicBezTo>
                  <a:cubicBezTo>
                    <a:pt x="21" y="12"/>
                    <a:pt x="16" y="19"/>
                    <a:pt x="16" y="27"/>
                  </a:cubicBezTo>
                  <a:lnTo>
                    <a:pt x="44" y="27"/>
                  </a:lnTo>
                  <a:close/>
                  <a:moveTo>
                    <a:pt x="55" y="61"/>
                  </a:moveTo>
                  <a:cubicBezTo>
                    <a:pt x="49" y="65"/>
                    <a:pt x="42" y="66"/>
                    <a:pt x="33" y="66"/>
                  </a:cubicBezTo>
                  <a:cubicBezTo>
                    <a:pt x="12" y="66"/>
                    <a:pt x="0" y="54"/>
                    <a:pt x="0" y="34"/>
                  </a:cubicBezTo>
                  <a:cubicBezTo>
                    <a:pt x="0" y="15"/>
                    <a:pt x="10" y="0"/>
                    <a:pt x="29" y="0"/>
                  </a:cubicBezTo>
                  <a:cubicBezTo>
                    <a:pt x="53" y="0"/>
                    <a:pt x="60" y="16"/>
                    <a:pt x="6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49"/>
                    <a:pt x="24" y="54"/>
                    <a:pt x="34" y="54"/>
                  </a:cubicBezTo>
                  <a:cubicBezTo>
                    <a:pt x="42" y="54"/>
                    <a:pt x="49" y="51"/>
                    <a:pt x="55" y="48"/>
                  </a:cubicBezTo>
                  <a:lnTo>
                    <a:pt x="55" y="61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>
              <a:off x="1862120" y="6311548"/>
              <a:ext cx="26976" cy="150394"/>
            </a:xfrm>
            <a:prstGeom prst="rect">
              <a:avLst/>
            </a:prstGeom>
            <a:solidFill>
              <a:srgbClr val="1565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7244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Atkins\8886 Corporate presentation Jan10\Graphics\Untitled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353" cy="6858000"/>
          </a:xfrm>
          <a:prstGeom prst="rect">
            <a:avLst/>
          </a:prstGeom>
          <a:noFill/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6142" y="6415342"/>
            <a:ext cx="1061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774300"/>
            <a:ext cx="7772400" cy="1470025"/>
          </a:xfrm>
        </p:spPr>
        <p:txBody>
          <a:bodyPr lIns="0" tIns="0" rIns="0" bIns="0"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40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Cover heading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75" y="2376488"/>
            <a:ext cx="6400800" cy="661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600" baseline="0" dirty="0">
                <a:solidFill>
                  <a:srgbClr val="BED6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07974" y="3451124"/>
            <a:ext cx="4246563" cy="560438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Third heading if required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07974" y="4071942"/>
            <a:ext cx="4246563" cy="56043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/>
            </a:lvl1pPr>
          </a:lstStyle>
          <a:p>
            <a:pPr lvl="0"/>
            <a:r>
              <a:rPr lang="en-US" dirty="0" smtClean="0"/>
              <a:t>Fourth heading if required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838724" y="280884"/>
            <a:ext cx="2031434" cy="440728"/>
            <a:chOff x="6838724" y="1412999"/>
            <a:chExt cx="2031434" cy="440728"/>
          </a:xfrm>
          <a:solidFill>
            <a:schemeClr val="accent1"/>
          </a:solidFill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7994539" y="1423215"/>
              <a:ext cx="81724" cy="4173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8589960" y="1412999"/>
              <a:ext cx="280198" cy="440728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47" y="20"/>
                </a:cxn>
                <a:cxn ang="0">
                  <a:pos x="26" y="35"/>
                </a:cxn>
                <a:cxn ang="0">
                  <a:pos x="53" y="55"/>
                </a:cxn>
                <a:cxn ang="0">
                  <a:pos x="81" y="90"/>
                </a:cxn>
                <a:cxn ang="0">
                  <a:pos x="34" y="128"/>
                </a:cxn>
                <a:cxn ang="0">
                  <a:pos x="0" y="121"/>
                </a:cxn>
                <a:cxn ang="0">
                  <a:pos x="3" y="98"/>
                </a:cxn>
                <a:cxn ang="0">
                  <a:pos x="34" y="108"/>
                </a:cxn>
                <a:cxn ang="0">
                  <a:pos x="56" y="92"/>
                </a:cxn>
                <a:cxn ang="0">
                  <a:pos x="30" y="72"/>
                </a:cxn>
                <a:cxn ang="0">
                  <a:pos x="1" y="38"/>
                </a:cxn>
                <a:cxn ang="0">
                  <a:pos x="45" y="0"/>
                </a:cxn>
                <a:cxn ang="0">
                  <a:pos x="75" y="7"/>
                </a:cxn>
                <a:cxn ang="0">
                  <a:pos x="73" y="26"/>
                </a:cxn>
              </a:cxnLst>
              <a:rect l="0" t="0" r="r" b="b"/>
              <a:pathLst>
                <a:path w="81" h="128">
                  <a:moveTo>
                    <a:pt x="73" y="26"/>
                  </a:moveTo>
                  <a:cubicBezTo>
                    <a:pt x="65" y="22"/>
                    <a:pt x="57" y="20"/>
                    <a:pt x="47" y="20"/>
                  </a:cubicBezTo>
                  <a:cubicBezTo>
                    <a:pt x="38" y="20"/>
                    <a:pt x="26" y="24"/>
                    <a:pt x="26" y="35"/>
                  </a:cubicBezTo>
                  <a:cubicBezTo>
                    <a:pt x="26" y="47"/>
                    <a:pt x="40" y="50"/>
                    <a:pt x="53" y="55"/>
                  </a:cubicBezTo>
                  <a:cubicBezTo>
                    <a:pt x="69" y="62"/>
                    <a:pt x="81" y="70"/>
                    <a:pt x="81" y="90"/>
                  </a:cubicBezTo>
                  <a:cubicBezTo>
                    <a:pt x="81" y="115"/>
                    <a:pt x="61" y="128"/>
                    <a:pt x="34" y="128"/>
                  </a:cubicBezTo>
                  <a:cubicBezTo>
                    <a:pt x="21" y="128"/>
                    <a:pt x="9" y="125"/>
                    <a:pt x="0" y="121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1" y="104"/>
                    <a:pt x="23" y="108"/>
                    <a:pt x="34" y="108"/>
                  </a:cubicBezTo>
                  <a:cubicBezTo>
                    <a:pt x="47" y="108"/>
                    <a:pt x="56" y="103"/>
                    <a:pt x="56" y="92"/>
                  </a:cubicBezTo>
                  <a:cubicBezTo>
                    <a:pt x="56" y="81"/>
                    <a:pt x="43" y="77"/>
                    <a:pt x="30" y="72"/>
                  </a:cubicBezTo>
                  <a:cubicBezTo>
                    <a:pt x="15" y="66"/>
                    <a:pt x="1" y="59"/>
                    <a:pt x="1" y="38"/>
                  </a:cubicBezTo>
                  <a:cubicBezTo>
                    <a:pt x="1" y="13"/>
                    <a:pt x="23" y="0"/>
                    <a:pt x="45" y="0"/>
                  </a:cubicBezTo>
                  <a:cubicBezTo>
                    <a:pt x="58" y="0"/>
                    <a:pt x="67" y="3"/>
                    <a:pt x="75" y="7"/>
                  </a:cubicBezTo>
                  <a:cubicBezTo>
                    <a:pt x="73" y="26"/>
                    <a:pt x="73" y="26"/>
                    <a:pt x="7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310109" y="6489666"/>
            <a:ext cx="1729499" cy="194230"/>
            <a:chOff x="274596" y="6311548"/>
            <a:chExt cx="1729499" cy="194230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274596" y="6321664"/>
              <a:ext cx="91045" cy="140277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23" y="40"/>
                </a:cxn>
                <a:cxn ang="0">
                  <a:pos x="39" y="27"/>
                </a:cxn>
                <a:cxn ang="0">
                  <a:pos x="23" y="14"/>
                </a:cxn>
                <a:cxn ang="0">
                  <a:pos x="17" y="14"/>
                </a:cxn>
                <a:cxn ang="0">
                  <a:pos x="17" y="40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57" y="26"/>
                </a:cxn>
                <a:cxn ang="0">
                  <a:pos x="24" y="53"/>
                </a:cxn>
                <a:cxn ang="0">
                  <a:pos x="17" y="53"/>
                </a:cxn>
                <a:cxn ang="0">
                  <a:pos x="17" y="86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57" h="86">
                  <a:moveTo>
                    <a:pt x="17" y="40"/>
                  </a:moveTo>
                  <a:cubicBezTo>
                    <a:pt x="23" y="40"/>
                    <a:pt x="23" y="40"/>
                    <a:pt x="23" y="40"/>
                  </a:cubicBezTo>
                  <a:cubicBezTo>
                    <a:pt x="31" y="40"/>
                    <a:pt x="39" y="37"/>
                    <a:pt x="39" y="27"/>
                  </a:cubicBezTo>
                  <a:cubicBezTo>
                    <a:pt x="39" y="17"/>
                    <a:pt x="32" y="14"/>
                    <a:pt x="23" y="14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17" y="40"/>
                  </a:lnTo>
                  <a:close/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40" y="0"/>
                    <a:pt x="57" y="6"/>
                    <a:pt x="57" y="26"/>
                  </a:cubicBezTo>
                  <a:cubicBezTo>
                    <a:pt x="57" y="46"/>
                    <a:pt x="42" y="53"/>
                    <a:pt x="24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83176" y="6311548"/>
              <a:ext cx="26976" cy="150394"/>
            </a:xfrm>
            <a:prstGeom prst="rect">
              <a:avLst/>
            </a:prstGeom>
            <a:solidFill>
              <a:srgbClr val="1565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31059" y="6356059"/>
              <a:ext cx="91045" cy="107231"/>
            </a:xfrm>
            <a:custGeom>
              <a:avLst/>
              <a:gdLst/>
              <a:ahLst/>
              <a:cxnLst>
                <a:cxn ang="0">
                  <a:pos x="26" y="54"/>
                </a:cxn>
                <a:cxn ang="0">
                  <a:pos x="37" y="49"/>
                </a:cxn>
                <a:cxn ang="0">
                  <a:pos x="41" y="36"/>
                </a:cxn>
                <a:cxn ang="0">
                  <a:pos x="34" y="36"/>
                </a:cxn>
                <a:cxn ang="0">
                  <a:pos x="15" y="47"/>
                </a:cxn>
                <a:cxn ang="0">
                  <a:pos x="26" y="54"/>
                </a:cxn>
                <a:cxn ang="0">
                  <a:pos x="6" y="5"/>
                </a:cxn>
                <a:cxn ang="0">
                  <a:pos x="29" y="0"/>
                </a:cxn>
                <a:cxn ang="0">
                  <a:pos x="56" y="27"/>
                </a:cxn>
                <a:cxn ang="0">
                  <a:pos x="56" y="35"/>
                </a:cxn>
                <a:cxn ang="0">
                  <a:pos x="56" y="51"/>
                </a:cxn>
                <a:cxn ang="0">
                  <a:pos x="57" y="65"/>
                </a:cxn>
                <a:cxn ang="0">
                  <a:pos x="42" y="65"/>
                </a:cxn>
                <a:cxn ang="0">
                  <a:pos x="42" y="55"/>
                </a:cxn>
                <a:cxn ang="0">
                  <a:pos x="41" y="55"/>
                </a:cxn>
                <a:cxn ang="0">
                  <a:pos x="22" y="66"/>
                </a:cxn>
                <a:cxn ang="0">
                  <a:pos x="0" y="48"/>
                </a:cxn>
                <a:cxn ang="0">
                  <a:pos x="11" y="30"/>
                </a:cxn>
                <a:cxn ang="0">
                  <a:pos x="32" y="26"/>
                </a:cxn>
                <a:cxn ang="0">
                  <a:pos x="41" y="26"/>
                </a:cxn>
                <a:cxn ang="0">
                  <a:pos x="26" y="12"/>
                </a:cxn>
                <a:cxn ang="0">
                  <a:pos x="7" y="19"/>
                </a:cxn>
                <a:cxn ang="0">
                  <a:pos x="6" y="5"/>
                </a:cxn>
              </a:cxnLst>
              <a:rect l="0" t="0" r="r" b="b"/>
              <a:pathLst>
                <a:path w="57" h="66">
                  <a:moveTo>
                    <a:pt x="26" y="54"/>
                  </a:moveTo>
                  <a:cubicBezTo>
                    <a:pt x="31" y="54"/>
                    <a:pt x="35" y="52"/>
                    <a:pt x="37" y="49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26" y="36"/>
                    <a:pt x="15" y="37"/>
                    <a:pt x="15" y="47"/>
                  </a:cubicBezTo>
                  <a:cubicBezTo>
                    <a:pt x="15" y="52"/>
                    <a:pt x="20" y="54"/>
                    <a:pt x="26" y="54"/>
                  </a:cubicBezTo>
                  <a:moveTo>
                    <a:pt x="6" y="5"/>
                  </a:moveTo>
                  <a:cubicBezTo>
                    <a:pt x="13" y="2"/>
                    <a:pt x="21" y="0"/>
                    <a:pt x="29" y="0"/>
                  </a:cubicBezTo>
                  <a:cubicBezTo>
                    <a:pt x="48" y="0"/>
                    <a:pt x="56" y="8"/>
                    <a:pt x="56" y="2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41"/>
                    <a:pt x="56" y="46"/>
                    <a:pt x="56" y="51"/>
                  </a:cubicBezTo>
                  <a:cubicBezTo>
                    <a:pt x="56" y="56"/>
                    <a:pt x="56" y="60"/>
                    <a:pt x="57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2"/>
                    <a:pt x="42" y="57"/>
                    <a:pt x="42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7" y="62"/>
                    <a:pt x="29" y="66"/>
                    <a:pt x="22" y="66"/>
                  </a:cubicBezTo>
                  <a:cubicBezTo>
                    <a:pt x="11" y="66"/>
                    <a:pt x="0" y="60"/>
                    <a:pt x="0" y="48"/>
                  </a:cubicBezTo>
                  <a:cubicBezTo>
                    <a:pt x="0" y="38"/>
                    <a:pt x="4" y="33"/>
                    <a:pt x="11" y="30"/>
                  </a:cubicBezTo>
                  <a:cubicBezTo>
                    <a:pt x="17" y="26"/>
                    <a:pt x="25" y="26"/>
                    <a:pt x="3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16"/>
                    <a:pt x="36" y="12"/>
                    <a:pt x="26" y="12"/>
                  </a:cubicBezTo>
                  <a:cubicBezTo>
                    <a:pt x="20" y="12"/>
                    <a:pt x="13" y="15"/>
                    <a:pt x="7" y="19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45708" y="6356059"/>
              <a:ext cx="93068" cy="1058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37" y="0"/>
                </a:cxn>
                <a:cxn ang="0">
                  <a:pos x="58" y="25"/>
                </a:cxn>
                <a:cxn ang="0">
                  <a:pos x="58" y="65"/>
                </a:cxn>
                <a:cxn ang="0">
                  <a:pos x="42" y="65"/>
                </a:cxn>
                <a:cxn ang="0">
                  <a:pos x="42" y="31"/>
                </a:cxn>
                <a:cxn ang="0">
                  <a:pos x="31" y="13"/>
                </a:cxn>
                <a:cxn ang="0">
                  <a:pos x="16" y="34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2"/>
                </a:cxn>
              </a:cxnLst>
              <a:rect l="0" t="0" r="r" b="b"/>
              <a:pathLst>
                <a:path w="58" h="65">
                  <a:moveTo>
                    <a:pt x="0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3"/>
                    <a:pt x="28" y="0"/>
                    <a:pt x="37" y="0"/>
                  </a:cubicBezTo>
                  <a:cubicBezTo>
                    <a:pt x="51" y="0"/>
                    <a:pt x="58" y="11"/>
                    <a:pt x="58" y="2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3"/>
                    <a:pt x="41" y="13"/>
                    <a:pt x="31" y="13"/>
                  </a:cubicBezTo>
                  <a:cubicBezTo>
                    <a:pt x="19" y="13"/>
                    <a:pt x="16" y="26"/>
                    <a:pt x="16" y="34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721729" y="6321664"/>
              <a:ext cx="116673" cy="140277"/>
            </a:xfrm>
            <a:custGeom>
              <a:avLst/>
              <a:gdLst/>
              <a:ahLst/>
              <a:cxnLst>
                <a:cxn ang="0">
                  <a:pos x="17" y="72"/>
                </a:cxn>
                <a:cxn ang="0">
                  <a:pos x="27" y="72"/>
                </a:cxn>
                <a:cxn ang="0">
                  <a:pos x="55" y="43"/>
                </a:cxn>
                <a:cxn ang="0">
                  <a:pos x="27" y="14"/>
                </a:cxn>
                <a:cxn ang="0">
                  <a:pos x="17" y="14"/>
                </a:cxn>
                <a:cxn ang="0">
                  <a:pos x="17" y="72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73" y="43"/>
                </a:cxn>
                <a:cxn ang="0">
                  <a:pos x="24" y="86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73" h="86">
                  <a:moveTo>
                    <a:pt x="17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41" y="72"/>
                    <a:pt x="55" y="62"/>
                    <a:pt x="55" y="43"/>
                  </a:cubicBezTo>
                  <a:cubicBezTo>
                    <a:pt x="55" y="24"/>
                    <a:pt x="41" y="14"/>
                    <a:pt x="27" y="14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17" y="72"/>
                  </a:lnTo>
                  <a:close/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50" y="0"/>
                    <a:pt x="73" y="9"/>
                    <a:pt x="73" y="43"/>
                  </a:cubicBezTo>
                  <a:cubicBezTo>
                    <a:pt x="73" y="77"/>
                    <a:pt x="50" y="86"/>
                    <a:pt x="24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854587" y="6356059"/>
              <a:ext cx="95766" cy="107231"/>
            </a:xfrm>
            <a:custGeom>
              <a:avLst/>
              <a:gdLst/>
              <a:ahLst/>
              <a:cxnLst>
                <a:cxn ang="0">
                  <a:pos x="44" y="27"/>
                </a:cxn>
                <a:cxn ang="0">
                  <a:pos x="31" y="12"/>
                </a:cxn>
                <a:cxn ang="0">
                  <a:pos x="16" y="27"/>
                </a:cxn>
                <a:cxn ang="0">
                  <a:pos x="44" y="27"/>
                </a:cxn>
                <a:cxn ang="0">
                  <a:pos x="55" y="61"/>
                </a:cxn>
                <a:cxn ang="0">
                  <a:pos x="33" y="66"/>
                </a:cxn>
                <a:cxn ang="0">
                  <a:pos x="0" y="34"/>
                </a:cxn>
                <a:cxn ang="0">
                  <a:pos x="30" y="0"/>
                </a:cxn>
                <a:cxn ang="0">
                  <a:pos x="60" y="38"/>
                </a:cxn>
                <a:cxn ang="0">
                  <a:pos x="16" y="38"/>
                </a:cxn>
                <a:cxn ang="0">
                  <a:pos x="34" y="54"/>
                </a:cxn>
                <a:cxn ang="0">
                  <a:pos x="55" y="48"/>
                </a:cxn>
                <a:cxn ang="0">
                  <a:pos x="55" y="61"/>
                </a:cxn>
              </a:cxnLst>
              <a:rect l="0" t="0" r="r" b="b"/>
              <a:pathLst>
                <a:path w="60" h="66">
                  <a:moveTo>
                    <a:pt x="44" y="27"/>
                  </a:moveTo>
                  <a:cubicBezTo>
                    <a:pt x="44" y="19"/>
                    <a:pt x="40" y="12"/>
                    <a:pt x="31" y="12"/>
                  </a:cubicBezTo>
                  <a:cubicBezTo>
                    <a:pt x="21" y="12"/>
                    <a:pt x="17" y="19"/>
                    <a:pt x="16" y="27"/>
                  </a:cubicBezTo>
                  <a:lnTo>
                    <a:pt x="44" y="27"/>
                  </a:lnTo>
                  <a:close/>
                  <a:moveTo>
                    <a:pt x="55" y="61"/>
                  </a:moveTo>
                  <a:cubicBezTo>
                    <a:pt x="49" y="65"/>
                    <a:pt x="42" y="66"/>
                    <a:pt x="33" y="66"/>
                  </a:cubicBezTo>
                  <a:cubicBezTo>
                    <a:pt x="12" y="66"/>
                    <a:pt x="0" y="54"/>
                    <a:pt x="0" y="34"/>
                  </a:cubicBezTo>
                  <a:cubicBezTo>
                    <a:pt x="0" y="15"/>
                    <a:pt x="10" y="0"/>
                    <a:pt x="30" y="0"/>
                  </a:cubicBezTo>
                  <a:cubicBezTo>
                    <a:pt x="53" y="0"/>
                    <a:pt x="60" y="16"/>
                    <a:pt x="6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49"/>
                    <a:pt x="24" y="54"/>
                    <a:pt x="34" y="54"/>
                  </a:cubicBezTo>
                  <a:cubicBezTo>
                    <a:pt x="42" y="54"/>
                    <a:pt x="49" y="51"/>
                    <a:pt x="55" y="48"/>
                  </a:cubicBezTo>
                  <a:lnTo>
                    <a:pt x="55" y="61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964516" y="6356059"/>
              <a:ext cx="72162" cy="107231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26" y="12"/>
                </a:cxn>
                <a:cxn ang="0">
                  <a:pos x="17" y="19"/>
                </a:cxn>
                <a:cxn ang="0">
                  <a:pos x="45" y="46"/>
                </a:cxn>
                <a:cxn ang="0">
                  <a:pos x="19" y="66"/>
                </a:cxn>
                <a:cxn ang="0">
                  <a:pos x="0" y="64"/>
                </a:cxn>
                <a:cxn ang="0">
                  <a:pos x="1" y="50"/>
                </a:cxn>
                <a:cxn ang="0">
                  <a:pos x="17" y="54"/>
                </a:cxn>
                <a:cxn ang="0">
                  <a:pos x="28" y="47"/>
                </a:cxn>
                <a:cxn ang="0">
                  <a:pos x="0" y="20"/>
                </a:cxn>
                <a:cxn ang="0">
                  <a:pos x="24" y="0"/>
                </a:cxn>
                <a:cxn ang="0">
                  <a:pos x="42" y="3"/>
                </a:cxn>
                <a:cxn ang="0">
                  <a:pos x="41" y="15"/>
                </a:cxn>
              </a:cxnLst>
              <a:rect l="0" t="0" r="r" b="b"/>
              <a:pathLst>
                <a:path w="45" h="66">
                  <a:moveTo>
                    <a:pt x="41" y="15"/>
                  </a:moveTo>
                  <a:cubicBezTo>
                    <a:pt x="36" y="13"/>
                    <a:pt x="32" y="12"/>
                    <a:pt x="26" y="12"/>
                  </a:cubicBezTo>
                  <a:cubicBezTo>
                    <a:pt x="22" y="12"/>
                    <a:pt x="17" y="14"/>
                    <a:pt x="17" y="19"/>
                  </a:cubicBezTo>
                  <a:cubicBezTo>
                    <a:pt x="17" y="29"/>
                    <a:pt x="45" y="23"/>
                    <a:pt x="45" y="46"/>
                  </a:cubicBezTo>
                  <a:cubicBezTo>
                    <a:pt x="45" y="61"/>
                    <a:pt x="32" y="66"/>
                    <a:pt x="19" y="66"/>
                  </a:cubicBezTo>
                  <a:cubicBezTo>
                    <a:pt x="13" y="66"/>
                    <a:pt x="6" y="65"/>
                    <a:pt x="0" y="6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6" y="53"/>
                    <a:pt x="12" y="54"/>
                    <a:pt x="17" y="54"/>
                  </a:cubicBezTo>
                  <a:cubicBezTo>
                    <a:pt x="21" y="54"/>
                    <a:pt x="28" y="53"/>
                    <a:pt x="28" y="47"/>
                  </a:cubicBezTo>
                  <a:cubicBezTo>
                    <a:pt x="28" y="34"/>
                    <a:pt x="0" y="43"/>
                    <a:pt x="0" y="20"/>
                  </a:cubicBezTo>
                  <a:cubicBezTo>
                    <a:pt x="0" y="6"/>
                    <a:pt x="11" y="0"/>
                    <a:pt x="24" y="0"/>
                  </a:cubicBezTo>
                  <a:cubicBezTo>
                    <a:pt x="32" y="0"/>
                    <a:pt x="37" y="1"/>
                    <a:pt x="42" y="3"/>
                  </a:cubicBezTo>
                  <a:lnTo>
                    <a:pt x="41" y="15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057584" y="6313571"/>
              <a:ext cx="26976" cy="14837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0" y="67"/>
                </a:cxn>
                <a:cxn ang="0">
                  <a:pos x="40" y="220"/>
                </a:cxn>
                <a:cxn ang="0">
                  <a:pos x="0" y="220"/>
                </a:cxn>
                <a:cxn ang="0">
                  <a:pos x="0" y="67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38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40" h="220">
                  <a:moveTo>
                    <a:pt x="0" y="67"/>
                  </a:moveTo>
                  <a:lnTo>
                    <a:pt x="40" y="67"/>
                  </a:lnTo>
                  <a:lnTo>
                    <a:pt x="40" y="220"/>
                  </a:lnTo>
                  <a:lnTo>
                    <a:pt x="0" y="220"/>
                  </a:lnTo>
                  <a:lnTo>
                    <a:pt x="0" y="67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40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1105467" y="6356059"/>
              <a:ext cx="99138" cy="149719"/>
            </a:xfrm>
            <a:custGeom>
              <a:avLst/>
              <a:gdLst/>
              <a:ahLst/>
              <a:cxnLst>
                <a:cxn ang="0">
                  <a:pos x="45" y="33"/>
                </a:cxn>
                <a:cxn ang="0">
                  <a:pos x="32" y="13"/>
                </a:cxn>
                <a:cxn ang="0">
                  <a:pos x="17" y="33"/>
                </a:cxn>
                <a:cxn ang="0">
                  <a:pos x="31" y="52"/>
                </a:cxn>
                <a:cxn ang="0">
                  <a:pos x="45" y="33"/>
                </a:cxn>
                <a:cxn ang="0">
                  <a:pos x="62" y="2"/>
                </a:cxn>
                <a:cxn ang="0">
                  <a:pos x="62" y="59"/>
                </a:cxn>
                <a:cxn ang="0">
                  <a:pos x="29" y="92"/>
                </a:cxn>
                <a:cxn ang="0">
                  <a:pos x="7" y="88"/>
                </a:cxn>
                <a:cxn ang="0">
                  <a:pos x="8" y="74"/>
                </a:cxn>
                <a:cxn ang="0">
                  <a:pos x="27" y="79"/>
                </a:cxn>
                <a:cxn ang="0">
                  <a:pos x="45" y="55"/>
                </a:cxn>
                <a:cxn ang="0">
                  <a:pos x="45" y="55"/>
                </a:cxn>
                <a:cxn ang="0">
                  <a:pos x="26" y="65"/>
                </a:cxn>
                <a:cxn ang="0">
                  <a:pos x="0" y="33"/>
                </a:cxn>
                <a:cxn ang="0">
                  <a:pos x="27" y="0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6" y="2"/>
                </a:cxn>
                <a:cxn ang="0">
                  <a:pos x="62" y="2"/>
                </a:cxn>
              </a:cxnLst>
              <a:rect l="0" t="0" r="r" b="b"/>
              <a:pathLst>
                <a:path w="62" h="92">
                  <a:moveTo>
                    <a:pt x="45" y="33"/>
                  </a:moveTo>
                  <a:cubicBezTo>
                    <a:pt x="45" y="22"/>
                    <a:pt x="41" y="13"/>
                    <a:pt x="32" y="13"/>
                  </a:cubicBezTo>
                  <a:cubicBezTo>
                    <a:pt x="21" y="13"/>
                    <a:pt x="17" y="23"/>
                    <a:pt x="17" y="33"/>
                  </a:cubicBezTo>
                  <a:cubicBezTo>
                    <a:pt x="17" y="42"/>
                    <a:pt x="22" y="52"/>
                    <a:pt x="31" y="52"/>
                  </a:cubicBezTo>
                  <a:cubicBezTo>
                    <a:pt x="41" y="52"/>
                    <a:pt x="45" y="43"/>
                    <a:pt x="45" y="33"/>
                  </a:cubicBezTo>
                  <a:moveTo>
                    <a:pt x="62" y="2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2" y="76"/>
                    <a:pt x="55" y="92"/>
                    <a:pt x="29" y="92"/>
                  </a:cubicBezTo>
                  <a:cubicBezTo>
                    <a:pt x="22" y="92"/>
                    <a:pt x="15" y="91"/>
                    <a:pt x="7" y="88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3" y="77"/>
                    <a:pt x="21" y="79"/>
                    <a:pt x="27" y="79"/>
                  </a:cubicBezTo>
                  <a:cubicBezTo>
                    <a:pt x="45" y="79"/>
                    <a:pt x="45" y="66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2" y="60"/>
                    <a:pt x="35" y="65"/>
                    <a:pt x="26" y="65"/>
                  </a:cubicBezTo>
                  <a:cubicBezTo>
                    <a:pt x="7" y="65"/>
                    <a:pt x="0" y="50"/>
                    <a:pt x="0" y="33"/>
                  </a:cubicBezTo>
                  <a:cubicBezTo>
                    <a:pt x="0" y="18"/>
                    <a:pt x="8" y="0"/>
                    <a:pt x="27" y="0"/>
                  </a:cubicBezTo>
                  <a:cubicBezTo>
                    <a:pt x="35" y="0"/>
                    <a:pt x="42" y="3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2"/>
                    <a:pt x="46" y="2"/>
                    <a:pt x="46" y="2"/>
                  </a:cubicBezTo>
                  <a:lnTo>
                    <a:pt x="62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1231581" y="6356059"/>
              <a:ext cx="92394" cy="1058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36" y="0"/>
                </a:cxn>
                <a:cxn ang="0">
                  <a:pos x="58" y="25"/>
                </a:cxn>
                <a:cxn ang="0">
                  <a:pos x="58" y="65"/>
                </a:cxn>
                <a:cxn ang="0">
                  <a:pos x="41" y="65"/>
                </a:cxn>
                <a:cxn ang="0">
                  <a:pos x="41" y="31"/>
                </a:cxn>
                <a:cxn ang="0">
                  <a:pos x="31" y="13"/>
                </a:cxn>
                <a:cxn ang="0">
                  <a:pos x="16" y="34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2"/>
                </a:cxn>
              </a:cxnLst>
              <a:rect l="0" t="0" r="r" b="b"/>
              <a:pathLst>
                <a:path w="58" h="65">
                  <a:moveTo>
                    <a:pt x="0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3"/>
                    <a:pt x="28" y="0"/>
                    <a:pt x="36" y="0"/>
                  </a:cubicBezTo>
                  <a:cubicBezTo>
                    <a:pt x="51" y="0"/>
                    <a:pt x="58" y="11"/>
                    <a:pt x="58" y="2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3"/>
                    <a:pt x="41" y="13"/>
                    <a:pt x="31" y="13"/>
                  </a:cubicBezTo>
                  <a:cubicBezTo>
                    <a:pt x="19" y="13"/>
                    <a:pt x="16" y="26"/>
                    <a:pt x="16" y="34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1406927" y="6321664"/>
              <a:ext cx="81604" cy="140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21" y="34"/>
                </a:cxn>
                <a:cxn ang="0">
                  <a:pos x="43" y="34"/>
                </a:cxn>
                <a:cxn ang="0">
                  <a:pos x="43" y="84"/>
                </a:cxn>
                <a:cxn ang="0">
                  <a:pos x="114" y="84"/>
                </a:cxn>
                <a:cxn ang="0">
                  <a:pos x="114" y="116"/>
                </a:cxn>
                <a:cxn ang="0">
                  <a:pos x="43" y="116"/>
                </a:cxn>
                <a:cxn ang="0">
                  <a:pos x="43" y="174"/>
                </a:cxn>
                <a:cxn ang="0">
                  <a:pos x="121" y="174"/>
                </a:cxn>
                <a:cxn ang="0">
                  <a:pos x="121" y="208"/>
                </a:cxn>
                <a:cxn ang="0">
                  <a:pos x="0" y="208"/>
                </a:cxn>
                <a:cxn ang="0">
                  <a:pos x="0" y="0"/>
                </a:cxn>
              </a:cxnLst>
              <a:rect l="0" t="0" r="r" b="b"/>
              <a:pathLst>
                <a:path w="121" h="208">
                  <a:moveTo>
                    <a:pt x="0" y="0"/>
                  </a:moveTo>
                  <a:lnTo>
                    <a:pt x="121" y="0"/>
                  </a:lnTo>
                  <a:lnTo>
                    <a:pt x="121" y="34"/>
                  </a:lnTo>
                  <a:lnTo>
                    <a:pt x="43" y="34"/>
                  </a:lnTo>
                  <a:lnTo>
                    <a:pt x="43" y="84"/>
                  </a:lnTo>
                  <a:lnTo>
                    <a:pt x="114" y="84"/>
                  </a:lnTo>
                  <a:lnTo>
                    <a:pt x="114" y="116"/>
                  </a:lnTo>
                  <a:lnTo>
                    <a:pt x="43" y="116"/>
                  </a:lnTo>
                  <a:lnTo>
                    <a:pt x="43" y="174"/>
                  </a:lnTo>
                  <a:lnTo>
                    <a:pt x="121" y="174"/>
                  </a:lnTo>
                  <a:lnTo>
                    <a:pt x="121" y="208"/>
                  </a:ln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1514158" y="6356059"/>
              <a:ext cx="93068" cy="1058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37" y="0"/>
                </a:cxn>
                <a:cxn ang="0">
                  <a:pos x="58" y="25"/>
                </a:cxn>
                <a:cxn ang="0">
                  <a:pos x="58" y="65"/>
                </a:cxn>
                <a:cxn ang="0">
                  <a:pos x="42" y="65"/>
                </a:cxn>
                <a:cxn ang="0">
                  <a:pos x="42" y="31"/>
                </a:cxn>
                <a:cxn ang="0">
                  <a:pos x="31" y="13"/>
                </a:cxn>
                <a:cxn ang="0">
                  <a:pos x="17" y="34"/>
                </a:cxn>
                <a:cxn ang="0">
                  <a:pos x="17" y="65"/>
                </a:cxn>
                <a:cxn ang="0">
                  <a:pos x="0" y="65"/>
                </a:cxn>
                <a:cxn ang="0">
                  <a:pos x="0" y="2"/>
                </a:cxn>
              </a:cxnLst>
              <a:rect l="0" t="0" r="r" b="b"/>
              <a:pathLst>
                <a:path w="58" h="65">
                  <a:moveTo>
                    <a:pt x="0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3"/>
                    <a:pt x="28" y="0"/>
                    <a:pt x="37" y="0"/>
                  </a:cubicBezTo>
                  <a:cubicBezTo>
                    <a:pt x="52" y="0"/>
                    <a:pt x="58" y="11"/>
                    <a:pt x="58" y="2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3"/>
                    <a:pt x="42" y="13"/>
                    <a:pt x="31" y="13"/>
                  </a:cubicBezTo>
                  <a:cubicBezTo>
                    <a:pt x="19" y="13"/>
                    <a:pt x="17" y="26"/>
                    <a:pt x="17" y="3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1627459" y="6356059"/>
              <a:ext cx="91045" cy="107231"/>
            </a:xfrm>
            <a:custGeom>
              <a:avLst/>
              <a:gdLst/>
              <a:ahLst/>
              <a:cxnLst>
                <a:cxn ang="0">
                  <a:pos x="26" y="54"/>
                </a:cxn>
                <a:cxn ang="0">
                  <a:pos x="38" y="49"/>
                </a:cxn>
                <a:cxn ang="0">
                  <a:pos x="41" y="36"/>
                </a:cxn>
                <a:cxn ang="0">
                  <a:pos x="34" y="36"/>
                </a:cxn>
                <a:cxn ang="0">
                  <a:pos x="16" y="47"/>
                </a:cxn>
                <a:cxn ang="0">
                  <a:pos x="26" y="54"/>
                </a:cxn>
                <a:cxn ang="0">
                  <a:pos x="7" y="5"/>
                </a:cxn>
                <a:cxn ang="0">
                  <a:pos x="29" y="0"/>
                </a:cxn>
                <a:cxn ang="0">
                  <a:pos x="56" y="27"/>
                </a:cxn>
                <a:cxn ang="0">
                  <a:pos x="56" y="35"/>
                </a:cxn>
                <a:cxn ang="0">
                  <a:pos x="56" y="51"/>
                </a:cxn>
                <a:cxn ang="0">
                  <a:pos x="57" y="65"/>
                </a:cxn>
                <a:cxn ang="0">
                  <a:pos x="42" y="65"/>
                </a:cxn>
                <a:cxn ang="0">
                  <a:pos x="42" y="55"/>
                </a:cxn>
                <a:cxn ang="0">
                  <a:pos x="41" y="55"/>
                </a:cxn>
                <a:cxn ang="0">
                  <a:pos x="22" y="66"/>
                </a:cxn>
                <a:cxn ang="0">
                  <a:pos x="0" y="48"/>
                </a:cxn>
                <a:cxn ang="0">
                  <a:pos x="11" y="30"/>
                </a:cxn>
                <a:cxn ang="0">
                  <a:pos x="32" y="26"/>
                </a:cxn>
                <a:cxn ang="0">
                  <a:pos x="41" y="26"/>
                </a:cxn>
                <a:cxn ang="0">
                  <a:pos x="27" y="12"/>
                </a:cxn>
                <a:cxn ang="0">
                  <a:pos x="7" y="19"/>
                </a:cxn>
                <a:cxn ang="0">
                  <a:pos x="7" y="5"/>
                </a:cxn>
              </a:cxnLst>
              <a:rect l="0" t="0" r="r" b="b"/>
              <a:pathLst>
                <a:path w="57" h="66">
                  <a:moveTo>
                    <a:pt x="26" y="54"/>
                  </a:moveTo>
                  <a:cubicBezTo>
                    <a:pt x="31" y="54"/>
                    <a:pt x="35" y="52"/>
                    <a:pt x="38" y="49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27" y="36"/>
                    <a:pt x="16" y="37"/>
                    <a:pt x="16" y="47"/>
                  </a:cubicBezTo>
                  <a:cubicBezTo>
                    <a:pt x="16" y="52"/>
                    <a:pt x="20" y="54"/>
                    <a:pt x="26" y="54"/>
                  </a:cubicBezTo>
                  <a:moveTo>
                    <a:pt x="7" y="5"/>
                  </a:moveTo>
                  <a:cubicBezTo>
                    <a:pt x="13" y="2"/>
                    <a:pt x="22" y="0"/>
                    <a:pt x="29" y="0"/>
                  </a:cubicBezTo>
                  <a:cubicBezTo>
                    <a:pt x="48" y="0"/>
                    <a:pt x="56" y="8"/>
                    <a:pt x="56" y="2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41"/>
                    <a:pt x="56" y="46"/>
                    <a:pt x="56" y="51"/>
                  </a:cubicBezTo>
                  <a:cubicBezTo>
                    <a:pt x="56" y="56"/>
                    <a:pt x="57" y="60"/>
                    <a:pt x="57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2"/>
                    <a:pt x="42" y="57"/>
                    <a:pt x="42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8" y="62"/>
                    <a:pt x="29" y="66"/>
                    <a:pt x="22" y="66"/>
                  </a:cubicBezTo>
                  <a:cubicBezTo>
                    <a:pt x="11" y="66"/>
                    <a:pt x="0" y="60"/>
                    <a:pt x="0" y="48"/>
                  </a:cubicBezTo>
                  <a:cubicBezTo>
                    <a:pt x="0" y="38"/>
                    <a:pt x="5" y="33"/>
                    <a:pt x="11" y="30"/>
                  </a:cubicBezTo>
                  <a:cubicBezTo>
                    <a:pt x="17" y="26"/>
                    <a:pt x="25" y="26"/>
                    <a:pt x="3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16"/>
                    <a:pt x="36" y="12"/>
                    <a:pt x="27" y="12"/>
                  </a:cubicBezTo>
                  <a:cubicBezTo>
                    <a:pt x="20" y="12"/>
                    <a:pt x="13" y="15"/>
                    <a:pt x="7" y="19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1742783" y="6311548"/>
              <a:ext cx="99138" cy="151742"/>
            </a:xfrm>
            <a:custGeom>
              <a:avLst/>
              <a:gdLst/>
              <a:ahLst/>
              <a:cxnLst>
                <a:cxn ang="0">
                  <a:pos x="31" y="81"/>
                </a:cxn>
                <a:cxn ang="0">
                  <a:pos x="45" y="60"/>
                </a:cxn>
                <a:cxn ang="0">
                  <a:pos x="31" y="40"/>
                </a:cxn>
                <a:cxn ang="0">
                  <a:pos x="17" y="60"/>
                </a:cxn>
                <a:cxn ang="0">
                  <a:pos x="31" y="81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7"/>
                </a:cxn>
                <a:cxn ang="0">
                  <a:pos x="36" y="27"/>
                </a:cxn>
                <a:cxn ang="0">
                  <a:pos x="62" y="60"/>
                </a:cxn>
                <a:cxn ang="0">
                  <a:pos x="36" y="93"/>
                </a:cxn>
                <a:cxn ang="0">
                  <a:pos x="16" y="84"/>
                </a:cxn>
                <a:cxn ang="0">
                  <a:pos x="16" y="92"/>
                </a:cxn>
                <a:cxn ang="0">
                  <a:pos x="0" y="92"/>
                </a:cxn>
                <a:cxn ang="0">
                  <a:pos x="0" y="0"/>
                </a:cxn>
              </a:cxnLst>
              <a:rect l="0" t="0" r="r" b="b"/>
              <a:pathLst>
                <a:path w="62" h="93">
                  <a:moveTo>
                    <a:pt x="31" y="81"/>
                  </a:moveTo>
                  <a:cubicBezTo>
                    <a:pt x="42" y="81"/>
                    <a:pt x="45" y="69"/>
                    <a:pt x="45" y="60"/>
                  </a:cubicBezTo>
                  <a:cubicBezTo>
                    <a:pt x="45" y="52"/>
                    <a:pt x="42" y="40"/>
                    <a:pt x="31" y="40"/>
                  </a:cubicBezTo>
                  <a:cubicBezTo>
                    <a:pt x="21" y="40"/>
                    <a:pt x="17" y="51"/>
                    <a:pt x="17" y="60"/>
                  </a:cubicBezTo>
                  <a:cubicBezTo>
                    <a:pt x="17" y="69"/>
                    <a:pt x="20" y="81"/>
                    <a:pt x="31" y="81"/>
                  </a:cubicBezTo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1" y="31"/>
                    <a:pt x="27" y="27"/>
                    <a:pt x="36" y="27"/>
                  </a:cubicBezTo>
                  <a:cubicBezTo>
                    <a:pt x="55" y="27"/>
                    <a:pt x="62" y="43"/>
                    <a:pt x="62" y="60"/>
                  </a:cubicBezTo>
                  <a:cubicBezTo>
                    <a:pt x="62" y="77"/>
                    <a:pt x="55" y="93"/>
                    <a:pt x="36" y="93"/>
                  </a:cubicBezTo>
                  <a:cubicBezTo>
                    <a:pt x="29" y="93"/>
                    <a:pt x="21" y="91"/>
                    <a:pt x="16" y="84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1908329" y="6356059"/>
              <a:ext cx="95766" cy="107231"/>
            </a:xfrm>
            <a:custGeom>
              <a:avLst/>
              <a:gdLst/>
              <a:ahLst/>
              <a:cxnLst>
                <a:cxn ang="0">
                  <a:pos x="44" y="27"/>
                </a:cxn>
                <a:cxn ang="0">
                  <a:pos x="30" y="12"/>
                </a:cxn>
                <a:cxn ang="0">
                  <a:pos x="16" y="27"/>
                </a:cxn>
                <a:cxn ang="0">
                  <a:pos x="44" y="27"/>
                </a:cxn>
                <a:cxn ang="0">
                  <a:pos x="55" y="61"/>
                </a:cxn>
                <a:cxn ang="0">
                  <a:pos x="33" y="66"/>
                </a:cxn>
                <a:cxn ang="0">
                  <a:pos x="0" y="34"/>
                </a:cxn>
                <a:cxn ang="0">
                  <a:pos x="29" y="0"/>
                </a:cxn>
                <a:cxn ang="0">
                  <a:pos x="60" y="38"/>
                </a:cxn>
                <a:cxn ang="0">
                  <a:pos x="16" y="38"/>
                </a:cxn>
                <a:cxn ang="0">
                  <a:pos x="34" y="54"/>
                </a:cxn>
                <a:cxn ang="0">
                  <a:pos x="55" y="48"/>
                </a:cxn>
                <a:cxn ang="0">
                  <a:pos x="55" y="61"/>
                </a:cxn>
              </a:cxnLst>
              <a:rect l="0" t="0" r="r" b="b"/>
              <a:pathLst>
                <a:path w="60" h="66">
                  <a:moveTo>
                    <a:pt x="44" y="27"/>
                  </a:moveTo>
                  <a:cubicBezTo>
                    <a:pt x="43" y="19"/>
                    <a:pt x="40" y="12"/>
                    <a:pt x="30" y="12"/>
                  </a:cubicBezTo>
                  <a:cubicBezTo>
                    <a:pt x="21" y="12"/>
                    <a:pt x="16" y="19"/>
                    <a:pt x="16" y="27"/>
                  </a:cubicBezTo>
                  <a:lnTo>
                    <a:pt x="44" y="27"/>
                  </a:lnTo>
                  <a:close/>
                  <a:moveTo>
                    <a:pt x="55" y="61"/>
                  </a:moveTo>
                  <a:cubicBezTo>
                    <a:pt x="49" y="65"/>
                    <a:pt x="42" y="66"/>
                    <a:pt x="33" y="66"/>
                  </a:cubicBezTo>
                  <a:cubicBezTo>
                    <a:pt x="12" y="66"/>
                    <a:pt x="0" y="54"/>
                    <a:pt x="0" y="34"/>
                  </a:cubicBezTo>
                  <a:cubicBezTo>
                    <a:pt x="0" y="15"/>
                    <a:pt x="10" y="0"/>
                    <a:pt x="29" y="0"/>
                  </a:cubicBezTo>
                  <a:cubicBezTo>
                    <a:pt x="53" y="0"/>
                    <a:pt x="60" y="16"/>
                    <a:pt x="6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49"/>
                    <a:pt x="24" y="54"/>
                    <a:pt x="34" y="54"/>
                  </a:cubicBezTo>
                  <a:cubicBezTo>
                    <a:pt x="42" y="54"/>
                    <a:pt x="49" y="51"/>
                    <a:pt x="55" y="48"/>
                  </a:cubicBezTo>
                  <a:lnTo>
                    <a:pt x="55" y="61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1862120" y="6311548"/>
              <a:ext cx="26976" cy="150394"/>
            </a:xfrm>
            <a:prstGeom prst="rect">
              <a:avLst/>
            </a:prstGeom>
            <a:solidFill>
              <a:srgbClr val="1565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6258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Atkins\8886 Corporate presentation Jan10\Graphics\Cover 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350" cy="6858000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6142" y="6415342"/>
            <a:ext cx="1061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774300"/>
            <a:ext cx="7772400" cy="1470025"/>
          </a:xfrm>
        </p:spPr>
        <p:txBody>
          <a:bodyPr lIns="0" tIns="0" rIns="0" bIns="0"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40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Cover heading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75" y="2376488"/>
            <a:ext cx="6400800" cy="661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600" baseline="0" dirty="0">
                <a:solidFill>
                  <a:srgbClr val="BED6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07974" y="3451124"/>
            <a:ext cx="4246563" cy="560438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Third heading if required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07974" y="4071942"/>
            <a:ext cx="4246563" cy="56043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/>
            </a:lvl1pPr>
          </a:lstStyle>
          <a:p>
            <a:pPr lvl="0"/>
            <a:r>
              <a:rPr lang="en-US" dirty="0" smtClean="0"/>
              <a:t>Fourth heading if required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838724" y="280884"/>
            <a:ext cx="2031434" cy="440728"/>
            <a:chOff x="6838724" y="1412999"/>
            <a:chExt cx="2031434" cy="440728"/>
          </a:xfrm>
          <a:solidFill>
            <a:schemeClr val="accent1"/>
          </a:solidFill>
        </p:grpSpPr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 userDrawn="1"/>
          </p:nvSpPr>
          <p:spPr bwMode="auto">
            <a:xfrm>
              <a:off x="7994539" y="1423215"/>
              <a:ext cx="81724" cy="4173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589960" y="1412999"/>
              <a:ext cx="280198" cy="440728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47" y="20"/>
                </a:cxn>
                <a:cxn ang="0">
                  <a:pos x="26" y="35"/>
                </a:cxn>
                <a:cxn ang="0">
                  <a:pos x="53" y="55"/>
                </a:cxn>
                <a:cxn ang="0">
                  <a:pos x="81" y="90"/>
                </a:cxn>
                <a:cxn ang="0">
                  <a:pos x="34" y="128"/>
                </a:cxn>
                <a:cxn ang="0">
                  <a:pos x="0" y="121"/>
                </a:cxn>
                <a:cxn ang="0">
                  <a:pos x="3" y="98"/>
                </a:cxn>
                <a:cxn ang="0">
                  <a:pos x="34" y="108"/>
                </a:cxn>
                <a:cxn ang="0">
                  <a:pos x="56" y="92"/>
                </a:cxn>
                <a:cxn ang="0">
                  <a:pos x="30" y="72"/>
                </a:cxn>
                <a:cxn ang="0">
                  <a:pos x="1" y="38"/>
                </a:cxn>
                <a:cxn ang="0">
                  <a:pos x="45" y="0"/>
                </a:cxn>
                <a:cxn ang="0">
                  <a:pos x="75" y="7"/>
                </a:cxn>
                <a:cxn ang="0">
                  <a:pos x="73" y="26"/>
                </a:cxn>
              </a:cxnLst>
              <a:rect l="0" t="0" r="r" b="b"/>
              <a:pathLst>
                <a:path w="81" h="128">
                  <a:moveTo>
                    <a:pt x="73" y="26"/>
                  </a:moveTo>
                  <a:cubicBezTo>
                    <a:pt x="65" y="22"/>
                    <a:pt x="57" y="20"/>
                    <a:pt x="47" y="20"/>
                  </a:cubicBezTo>
                  <a:cubicBezTo>
                    <a:pt x="38" y="20"/>
                    <a:pt x="26" y="24"/>
                    <a:pt x="26" y="35"/>
                  </a:cubicBezTo>
                  <a:cubicBezTo>
                    <a:pt x="26" y="47"/>
                    <a:pt x="40" y="50"/>
                    <a:pt x="53" y="55"/>
                  </a:cubicBezTo>
                  <a:cubicBezTo>
                    <a:pt x="69" y="62"/>
                    <a:pt x="81" y="70"/>
                    <a:pt x="81" y="90"/>
                  </a:cubicBezTo>
                  <a:cubicBezTo>
                    <a:pt x="81" y="115"/>
                    <a:pt x="61" y="128"/>
                    <a:pt x="34" y="128"/>
                  </a:cubicBezTo>
                  <a:cubicBezTo>
                    <a:pt x="21" y="128"/>
                    <a:pt x="9" y="125"/>
                    <a:pt x="0" y="121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1" y="104"/>
                    <a:pt x="23" y="108"/>
                    <a:pt x="34" y="108"/>
                  </a:cubicBezTo>
                  <a:cubicBezTo>
                    <a:pt x="47" y="108"/>
                    <a:pt x="56" y="103"/>
                    <a:pt x="56" y="92"/>
                  </a:cubicBezTo>
                  <a:cubicBezTo>
                    <a:pt x="56" y="81"/>
                    <a:pt x="43" y="77"/>
                    <a:pt x="30" y="72"/>
                  </a:cubicBezTo>
                  <a:cubicBezTo>
                    <a:pt x="15" y="66"/>
                    <a:pt x="1" y="59"/>
                    <a:pt x="1" y="38"/>
                  </a:cubicBezTo>
                  <a:cubicBezTo>
                    <a:pt x="1" y="13"/>
                    <a:pt x="23" y="0"/>
                    <a:pt x="45" y="0"/>
                  </a:cubicBezTo>
                  <a:cubicBezTo>
                    <a:pt x="58" y="0"/>
                    <a:pt x="67" y="3"/>
                    <a:pt x="75" y="7"/>
                  </a:cubicBezTo>
                  <a:cubicBezTo>
                    <a:pt x="73" y="26"/>
                    <a:pt x="73" y="26"/>
                    <a:pt x="7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310109" y="6489666"/>
            <a:ext cx="1729499" cy="194230"/>
            <a:chOff x="274596" y="6311548"/>
            <a:chExt cx="1729499" cy="194230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74596" y="6321664"/>
              <a:ext cx="91045" cy="140277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23" y="40"/>
                </a:cxn>
                <a:cxn ang="0">
                  <a:pos x="39" y="27"/>
                </a:cxn>
                <a:cxn ang="0">
                  <a:pos x="23" y="14"/>
                </a:cxn>
                <a:cxn ang="0">
                  <a:pos x="17" y="14"/>
                </a:cxn>
                <a:cxn ang="0">
                  <a:pos x="17" y="40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57" y="26"/>
                </a:cxn>
                <a:cxn ang="0">
                  <a:pos x="24" y="53"/>
                </a:cxn>
                <a:cxn ang="0">
                  <a:pos x="17" y="53"/>
                </a:cxn>
                <a:cxn ang="0">
                  <a:pos x="17" y="86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57" h="86">
                  <a:moveTo>
                    <a:pt x="17" y="40"/>
                  </a:moveTo>
                  <a:cubicBezTo>
                    <a:pt x="23" y="40"/>
                    <a:pt x="23" y="40"/>
                    <a:pt x="23" y="40"/>
                  </a:cubicBezTo>
                  <a:cubicBezTo>
                    <a:pt x="31" y="40"/>
                    <a:pt x="39" y="37"/>
                    <a:pt x="39" y="27"/>
                  </a:cubicBezTo>
                  <a:cubicBezTo>
                    <a:pt x="39" y="17"/>
                    <a:pt x="32" y="14"/>
                    <a:pt x="23" y="14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17" y="40"/>
                  </a:lnTo>
                  <a:close/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40" y="0"/>
                    <a:pt x="57" y="6"/>
                    <a:pt x="57" y="26"/>
                  </a:cubicBezTo>
                  <a:cubicBezTo>
                    <a:pt x="57" y="46"/>
                    <a:pt x="42" y="53"/>
                    <a:pt x="24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83176" y="6311548"/>
              <a:ext cx="26976" cy="150394"/>
            </a:xfrm>
            <a:prstGeom prst="rect">
              <a:avLst/>
            </a:prstGeom>
            <a:solidFill>
              <a:srgbClr val="1565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431059" y="6356059"/>
              <a:ext cx="91045" cy="107231"/>
            </a:xfrm>
            <a:custGeom>
              <a:avLst/>
              <a:gdLst/>
              <a:ahLst/>
              <a:cxnLst>
                <a:cxn ang="0">
                  <a:pos x="26" y="54"/>
                </a:cxn>
                <a:cxn ang="0">
                  <a:pos x="37" y="49"/>
                </a:cxn>
                <a:cxn ang="0">
                  <a:pos x="41" y="36"/>
                </a:cxn>
                <a:cxn ang="0">
                  <a:pos x="34" y="36"/>
                </a:cxn>
                <a:cxn ang="0">
                  <a:pos x="15" y="47"/>
                </a:cxn>
                <a:cxn ang="0">
                  <a:pos x="26" y="54"/>
                </a:cxn>
                <a:cxn ang="0">
                  <a:pos x="6" y="5"/>
                </a:cxn>
                <a:cxn ang="0">
                  <a:pos x="29" y="0"/>
                </a:cxn>
                <a:cxn ang="0">
                  <a:pos x="56" y="27"/>
                </a:cxn>
                <a:cxn ang="0">
                  <a:pos x="56" y="35"/>
                </a:cxn>
                <a:cxn ang="0">
                  <a:pos x="56" y="51"/>
                </a:cxn>
                <a:cxn ang="0">
                  <a:pos x="57" y="65"/>
                </a:cxn>
                <a:cxn ang="0">
                  <a:pos x="42" y="65"/>
                </a:cxn>
                <a:cxn ang="0">
                  <a:pos x="42" y="55"/>
                </a:cxn>
                <a:cxn ang="0">
                  <a:pos x="41" y="55"/>
                </a:cxn>
                <a:cxn ang="0">
                  <a:pos x="22" y="66"/>
                </a:cxn>
                <a:cxn ang="0">
                  <a:pos x="0" y="48"/>
                </a:cxn>
                <a:cxn ang="0">
                  <a:pos x="11" y="30"/>
                </a:cxn>
                <a:cxn ang="0">
                  <a:pos x="32" y="26"/>
                </a:cxn>
                <a:cxn ang="0">
                  <a:pos x="41" y="26"/>
                </a:cxn>
                <a:cxn ang="0">
                  <a:pos x="26" y="12"/>
                </a:cxn>
                <a:cxn ang="0">
                  <a:pos x="7" y="19"/>
                </a:cxn>
                <a:cxn ang="0">
                  <a:pos x="6" y="5"/>
                </a:cxn>
              </a:cxnLst>
              <a:rect l="0" t="0" r="r" b="b"/>
              <a:pathLst>
                <a:path w="57" h="66">
                  <a:moveTo>
                    <a:pt x="26" y="54"/>
                  </a:moveTo>
                  <a:cubicBezTo>
                    <a:pt x="31" y="54"/>
                    <a:pt x="35" y="52"/>
                    <a:pt x="37" y="49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26" y="36"/>
                    <a:pt x="15" y="37"/>
                    <a:pt x="15" y="47"/>
                  </a:cubicBezTo>
                  <a:cubicBezTo>
                    <a:pt x="15" y="52"/>
                    <a:pt x="20" y="54"/>
                    <a:pt x="26" y="54"/>
                  </a:cubicBezTo>
                  <a:moveTo>
                    <a:pt x="6" y="5"/>
                  </a:moveTo>
                  <a:cubicBezTo>
                    <a:pt x="13" y="2"/>
                    <a:pt x="21" y="0"/>
                    <a:pt x="29" y="0"/>
                  </a:cubicBezTo>
                  <a:cubicBezTo>
                    <a:pt x="48" y="0"/>
                    <a:pt x="56" y="8"/>
                    <a:pt x="56" y="2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41"/>
                    <a:pt x="56" y="46"/>
                    <a:pt x="56" y="51"/>
                  </a:cubicBezTo>
                  <a:cubicBezTo>
                    <a:pt x="56" y="56"/>
                    <a:pt x="56" y="60"/>
                    <a:pt x="57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2"/>
                    <a:pt x="42" y="57"/>
                    <a:pt x="42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7" y="62"/>
                    <a:pt x="29" y="66"/>
                    <a:pt x="22" y="66"/>
                  </a:cubicBezTo>
                  <a:cubicBezTo>
                    <a:pt x="11" y="66"/>
                    <a:pt x="0" y="60"/>
                    <a:pt x="0" y="48"/>
                  </a:cubicBezTo>
                  <a:cubicBezTo>
                    <a:pt x="0" y="38"/>
                    <a:pt x="4" y="33"/>
                    <a:pt x="11" y="30"/>
                  </a:cubicBezTo>
                  <a:cubicBezTo>
                    <a:pt x="17" y="26"/>
                    <a:pt x="25" y="26"/>
                    <a:pt x="3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16"/>
                    <a:pt x="36" y="12"/>
                    <a:pt x="26" y="12"/>
                  </a:cubicBezTo>
                  <a:cubicBezTo>
                    <a:pt x="20" y="12"/>
                    <a:pt x="13" y="15"/>
                    <a:pt x="7" y="19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545708" y="6356059"/>
              <a:ext cx="93068" cy="1058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37" y="0"/>
                </a:cxn>
                <a:cxn ang="0">
                  <a:pos x="58" y="25"/>
                </a:cxn>
                <a:cxn ang="0">
                  <a:pos x="58" y="65"/>
                </a:cxn>
                <a:cxn ang="0">
                  <a:pos x="42" y="65"/>
                </a:cxn>
                <a:cxn ang="0">
                  <a:pos x="42" y="31"/>
                </a:cxn>
                <a:cxn ang="0">
                  <a:pos x="31" y="13"/>
                </a:cxn>
                <a:cxn ang="0">
                  <a:pos x="16" y="34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2"/>
                </a:cxn>
              </a:cxnLst>
              <a:rect l="0" t="0" r="r" b="b"/>
              <a:pathLst>
                <a:path w="58" h="65">
                  <a:moveTo>
                    <a:pt x="0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3"/>
                    <a:pt x="28" y="0"/>
                    <a:pt x="37" y="0"/>
                  </a:cubicBezTo>
                  <a:cubicBezTo>
                    <a:pt x="51" y="0"/>
                    <a:pt x="58" y="11"/>
                    <a:pt x="58" y="2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3"/>
                    <a:pt x="41" y="13"/>
                    <a:pt x="31" y="13"/>
                  </a:cubicBezTo>
                  <a:cubicBezTo>
                    <a:pt x="19" y="13"/>
                    <a:pt x="16" y="26"/>
                    <a:pt x="16" y="34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721729" y="6321664"/>
              <a:ext cx="116673" cy="140277"/>
            </a:xfrm>
            <a:custGeom>
              <a:avLst/>
              <a:gdLst/>
              <a:ahLst/>
              <a:cxnLst>
                <a:cxn ang="0">
                  <a:pos x="17" y="72"/>
                </a:cxn>
                <a:cxn ang="0">
                  <a:pos x="27" y="72"/>
                </a:cxn>
                <a:cxn ang="0">
                  <a:pos x="55" y="43"/>
                </a:cxn>
                <a:cxn ang="0">
                  <a:pos x="27" y="14"/>
                </a:cxn>
                <a:cxn ang="0">
                  <a:pos x="17" y="14"/>
                </a:cxn>
                <a:cxn ang="0">
                  <a:pos x="17" y="72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73" y="43"/>
                </a:cxn>
                <a:cxn ang="0">
                  <a:pos x="24" y="86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73" h="86">
                  <a:moveTo>
                    <a:pt x="17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41" y="72"/>
                    <a:pt x="55" y="62"/>
                    <a:pt x="55" y="43"/>
                  </a:cubicBezTo>
                  <a:cubicBezTo>
                    <a:pt x="55" y="24"/>
                    <a:pt x="41" y="14"/>
                    <a:pt x="27" y="14"/>
                  </a:cubicBezTo>
                  <a:cubicBezTo>
                    <a:pt x="17" y="14"/>
                    <a:pt x="17" y="14"/>
                    <a:pt x="17" y="14"/>
                  </a:cubicBezTo>
                  <a:lnTo>
                    <a:pt x="17" y="72"/>
                  </a:lnTo>
                  <a:close/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50" y="0"/>
                    <a:pt x="73" y="9"/>
                    <a:pt x="73" y="43"/>
                  </a:cubicBezTo>
                  <a:cubicBezTo>
                    <a:pt x="73" y="77"/>
                    <a:pt x="50" y="86"/>
                    <a:pt x="24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854587" y="6356059"/>
              <a:ext cx="95766" cy="107231"/>
            </a:xfrm>
            <a:custGeom>
              <a:avLst/>
              <a:gdLst/>
              <a:ahLst/>
              <a:cxnLst>
                <a:cxn ang="0">
                  <a:pos x="44" y="27"/>
                </a:cxn>
                <a:cxn ang="0">
                  <a:pos x="31" y="12"/>
                </a:cxn>
                <a:cxn ang="0">
                  <a:pos x="16" y="27"/>
                </a:cxn>
                <a:cxn ang="0">
                  <a:pos x="44" y="27"/>
                </a:cxn>
                <a:cxn ang="0">
                  <a:pos x="55" y="61"/>
                </a:cxn>
                <a:cxn ang="0">
                  <a:pos x="33" y="66"/>
                </a:cxn>
                <a:cxn ang="0">
                  <a:pos x="0" y="34"/>
                </a:cxn>
                <a:cxn ang="0">
                  <a:pos x="30" y="0"/>
                </a:cxn>
                <a:cxn ang="0">
                  <a:pos x="60" y="38"/>
                </a:cxn>
                <a:cxn ang="0">
                  <a:pos x="16" y="38"/>
                </a:cxn>
                <a:cxn ang="0">
                  <a:pos x="34" y="54"/>
                </a:cxn>
                <a:cxn ang="0">
                  <a:pos x="55" y="48"/>
                </a:cxn>
                <a:cxn ang="0">
                  <a:pos x="55" y="61"/>
                </a:cxn>
              </a:cxnLst>
              <a:rect l="0" t="0" r="r" b="b"/>
              <a:pathLst>
                <a:path w="60" h="66">
                  <a:moveTo>
                    <a:pt x="44" y="27"/>
                  </a:moveTo>
                  <a:cubicBezTo>
                    <a:pt x="44" y="19"/>
                    <a:pt x="40" y="12"/>
                    <a:pt x="31" y="12"/>
                  </a:cubicBezTo>
                  <a:cubicBezTo>
                    <a:pt x="21" y="12"/>
                    <a:pt x="17" y="19"/>
                    <a:pt x="16" y="27"/>
                  </a:cubicBezTo>
                  <a:lnTo>
                    <a:pt x="44" y="27"/>
                  </a:lnTo>
                  <a:close/>
                  <a:moveTo>
                    <a:pt x="55" y="61"/>
                  </a:moveTo>
                  <a:cubicBezTo>
                    <a:pt x="49" y="65"/>
                    <a:pt x="42" y="66"/>
                    <a:pt x="33" y="66"/>
                  </a:cubicBezTo>
                  <a:cubicBezTo>
                    <a:pt x="12" y="66"/>
                    <a:pt x="0" y="54"/>
                    <a:pt x="0" y="34"/>
                  </a:cubicBezTo>
                  <a:cubicBezTo>
                    <a:pt x="0" y="15"/>
                    <a:pt x="10" y="0"/>
                    <a:pt x="30" y="0"/>
                  </a:cubicBezTo>
                  <a:cubicBezTo>
                    <a:pt x="53" y="0"/>
                    <a:pt x="60" y="16"/>
                    <a:pt x="6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49"/>
                    <a:pt x="24" y="54"/>
                    <a:pt x="34" y="54"/>
                  </a:cubicBezTo>
                  <a:cubicBezTo>
                    <a:pt x="42" y="54"/>
                    <a:pt x="49" y="51"/>
                    <a:pt x="55" y="48"/>
                  </a:cubicBezTo>
                  <a:lnTo>
                    <a:pt x="55" y="61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964516" y="6356059"/>
              <a:ext cx="72162" cy="107231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26" y="12"/>
                </a:cxn>
                <a:cxn ang="0">
                  <a:pos x="17" y="19"/>
                </a:cxn>
                <a:cxn ang="0">
                  <a:pos x="45" y="46"/>
                </a:cxn>
                <a:cxn ang="0">
                  <a:pos x="19" y="66"/>
                </a:cxn>
                <a:cxn ang="0">
                  <a:pos x="0" y="64"/>
                </a:cxn>
                <a:cxn ang="0">
                  <a:pos x="1" y="50"/>
                </a:cxn>
                <a:cxn ang="0">
                  <a:pos x="17" y="54"/>
                </a:cxn>
                <a:cxn ang="0">
                  <a:pos x="28" y="47"/>
                </a:cxn>
                <a:cxn ang="0">
                  <a:pos x="0" y="20"/>
                </a:cxn>
                <a:cxn ang="0">
                  <a:pos x="24" y="0"/>
                </a:cxn>
                <a:cxn ang="0">
                  <a:pos x="42" y="3"/>
                </a:cxn>
                <a:cxn ang="0">
                  <a:pos x="41" y="15"/>
                </a:cxn>
              </a:cxnLst>
              <a:rect l="0" t="0" r="r" b="b"/>
              <a:pathLst>
                <a:path w="45" h="66">
                  <a:moveTo>
                    <a:pt x="41" y="15"/>
                  </a:moveTo>
                  <a:cubicBezTo>
                    <a:pt x="36" y="13"/>
                    <a:pt x="32" y="12"/>
                    <a:pt x="26" y="12"/>
                  </a:cubicBezTo>
                  <a:cubicBezTo>
                    <a:pt x="22" y="12"/>
                    <a:pt x="17" y="14"/>
                    <a:pt x="17" y="19"/>
                  </a:cubicBezTo>
                  <a:cubicBezTo>
                    <a:pt x="17" y="29"/>
                    <a:pt x="45" y="23"/>
                    <a:pt x="45" y="46"/>
                  </a:cubicBezTo>
                  <a:cubicBezTo>
                    <a:pt x="45" y="61"/>
                    <a:pt x="32" y="66"/>
                    <a:pt x="19" y="66"/>
                  </a:cubicBezTo>
                  <a:cubicBezTo>
                    <a:pt x="13" y="66"/>
                    <a:pt x="6" y="65"/>
                    <a:pt x="0" y="6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6" y="53"/>
                    <a:pt x="12" y="54"/>
                    <a:pt x="17" y="54"/>
                  </a:cubicBezTo>
                  <a:cubicBezTo>
                    <a:pt x="21" y="54"/>
                    <a:pt x="28" y="53"/>
                    <a:pt x="28" y="47"/>
                  </a:cubicBezTo>
                  <a:cubicBezTo>
                    <a:pt x="28" y="34"/>
                    <a:pt x="0" y="43"/>
                    <a:pt x="0" y="20"/>
                  </a:cubicBezTo>
                  <a:cubicBezTo>
                    <a:pt x="0" y="6"/>
                    <a:pt x="11" y="0"/>
                    <a:pt x="24" y="0"/>
                  </a:cubicBezTo>
                  <a:cubicBezTo>
                    <a:pt x="32" y="0"/>
                    <a:pt x="37" y="1"/>
                    <a:pt x="42" y="3"/>
                  </a:cubicBezTo>
                  <a:lnTo>
                    <a:pt x="41" y="15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1057584" y="6313571"/>
              <a:ext cx="26976" cy="14837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40" y="67"/>
                </a:cxn>
                <a:cxn ang="0">
                  <a:pos x="40" y="220"/>
                </a:cxn>
                <a:cxn ang="0">
                  <a:pos x="0" y="220"/>
                </a:cxn>
                <a:cxn ang="0">
                  <a:pos x="0" y="67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38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40" h="220">
                  <a:moveTo>
                    <a:pt x="0" y="67"/>
                  </a:moveTo>
                  <a:lnTo>
                    <a:pt x="40" y="67"/>
                  </a:lnTo>
                  <a:lnTo>
                    <a:pt x="40" y="220"/>
                  </a:lnTo>
                  <a:lnTo>
                    <a:pt x="0" y="220"/>
                  </a:lnTo>
                  <a:lnTo>
                    <a:pt x="0" y="67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40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1105467" y="6356059"/>
              <a:ext cx="99138" cy="149719"/>
            </a:xfrm>
            <a:custGeom>
              <a:avLst/>
              <a:gdLst/>
              <a:ahLst/>
              <a:cxnLst>
                <a:cxn ang="0">
                  <a:pos x="45" y="33"/>
                </a:cxn>
                <a:cxn ang="0">
                  <a:pos x="32" y="13"/>
                </a:cxn>
                <a:cxn ang="0">
                  <a:pos x="17" y="33"/>
                </a:cxn>
                <a:cxn ang="0">
                  <a:pos x="31" y="52"/>
                </a:cxn>
                <a:cxn ang="0">
                  <a:pos x="45" y="33"/>
                </a:cxn>
                <a:cxn ang="0">
                  <a:pos x="62" y="2"/>
                </a:cxn>
                <a:cxn ang="0">
                  <a:pos x="62" y="59"/>
                </a:cxn>
                <a:cxn ang="0">
                  <a:pos x="29" y="92"/>
                </a:cxn>
                <a:cxn ang="0">
                  <a:pos x="7" y="88"/>
                </a:cxn>
                <a:cxn ang="0">
                  <a:pos x="8" y="74"/>
                </a:cxn>
                <a:cxn ang="0">
                  <a:pos x="27" y="79"/>
                </a:cxn>
                <a:cxn ang="0">
                  <a:pos x="45" y="55"/>
                </a:cxn>
                <a:cxn ang="0">
                  <a:pos x="45" y="55"/>
                </a:cxn>
                <a:cxn ang="0">
                  <a:pos x="26" y="65"/>
                </a:cxn>
                <a:cxn ang="0">
                  <a:pos x="0" y="33"/>
                </a:cxn>
                <a:cxn ang="0">
                  <a:pos x="27" y="0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6" y="2"/>
                </a:cxn>
                <a:cxn ang="0">
                  <a:pos x="62" y="2"/>
                </a:cxn>
              </a:cxnLst>
              <a:rect l="0" t="0" r="r" b="b"/>
              <a:pathLst>
                <a:path w="62" h="92">
                  <a:moveTo>
                    <a:pt x="45" y="33"/>
                  </a:moveTo>
                  <a:cubicBezTo>
                    <a:pt x="45" y="22"/>
                    <a:pt x="41" y="13"/>
                    <a:pt x="32" y="13"/>
                  </a:cubicBezTo>
                  <a:cubicBezTo>
                    <a:pt x="21" y="13"/>
                    <a:pt x="17" y="23"/>
                    <a:pt x="17" y="33"/>
                  </a:cubicBezTo>
                  <a:cubicBezTo>
                    <a:pt x="17" y="42"/>
                    <a:pt x="22" y="52"/>
                    <a:pt x="31" y="52"/>
                  </a:cubicBezTo>
                  <a:cubicBezTo>
                    <a:pt x="41" y="52"/>
                    <a:pt x="45" y="43"/>
                    <a:pt x="45" y="33"/>
                  </a:cubicBezTo>
                  <a:moveTo>
                    <a:pt x="62" y="2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2" y="76"/>
                    <a:pt x="55" y="92"/>
                    <a:pt x="29" y="92"/>
                  </a:cubicBezTo>
                  <a:cubicBezTo>
                    <a:pt x="22" y="92"/>
                    <a:pt x="15" y="91"/>
                    <a:pt x="7" y="88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3" y="77"/>
                    <a:pt x="21" y="79"/>
                    <a:pt x="27" y="79"/>
                  </a:cubicBezTo>
                  <a:cubicBezTo>
                    <a:pt x="45" y="79"/>
                    <a:pt x="45" y="66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2" y="60"/>
                    <a:pt x="35" y="65"/>
                    <a:pt x="26" y="65"/>
                  </a:cubicBezTo>
                  <a:cubicBezTo>
                    <a:pt x="7" y="65"/>
                    <a:pt x="0" y="50"/>
                    <a:pt x="0" y="33"/>
                  </a:cubicBezTo>
                  <a:cubicBezTo>
                    <a:pt x="0" y="18"/>
                    <a:pt x="8" y="0"/>
                    <a:pt x="27" y="0"/>
                  </a:cubicBezTo>
                  <a:cubicBezTo>
                    <a:pt x="35" y="0"/>
                    <a:pt x="42" y="3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2"/>
                    <a:pt x="46" y="2"/>
                    <a:pt x="46" y="2"/>
                  </a:cubicBezTo>
                  <a:lnTo>
                    <a:pt x="62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1231581" y="6356059"/>
              <a:ext cx="92394" cy="1058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36" y="0"/>
                </a:cxn>
                <a:cxn ang="0">
                  <a:pos x="58" y="25"/>
                </a:cxn>
                <a:cxn ang="0">
                  <a:pos x="58" y="65"/>
                </a:cxn>
                <a:cxn ang="0">
                  <a:pos x="41" y="65"/>
                </a:cxn>
                <a:cxn ang="0">
                  <a:pos x="41" y="31"/>
                </a:cxn>
                <a:cxn ang="0">
                  <a:pos x="31" y="13"/>
                </a:cxn>
                <a:cxn ang="0">
                  <a:pos x="16" y="34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2"/>
                </a:cxn>
              </a:cxnLst>
              <a:rect l="0" t="0" r="r" b="b"/>
              <a:pathLst>
                <a:path w="58" h="65">
                  <a:moveTo>
                    <a:pt x="0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3"/>
                    <a:pt x="28" y="0"/>
                    <a:pt x="36" y="0"/>
                  </a:cubicBezTo>
                  <a:cubicBezTo>
                    <a:pt x="51" y="0"/>
                    <a:pt x="58" y="11"/>
                    <a:pt x="58" y="2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3"/>
                    <a:pt x="41" y="13"/>
                    <a:pt x="31" y="13"/>
                  </a:cubicBezTo>
                  <a:cubicBezTo>
                    <a:pt x="19" y="13"/>
                    <a:pt x="16" y="26"/>
                    <a:pt x="16" y="34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1406927" y="6321664"/>
              <a:ext cx="81604" cy="140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21" y="34"/>
                </a:cxn>
                <a:cxn ang="0">
                  <a:pos x="43" y="34"/>
                </a:cxn>
                <a:cxn ang="0">
                  <a:pos x="43" y="84"/>
                </a:cxn>
                <a:cxn ang="0">
                  <a:pos x="114" y="84"/>
                </a:cxn>
                <a:cxn ang="0">
                  <a:pos x="114" y="116"/>
                </a:cxn>
                <a:cxn ang="0">
                  <a:pos x="43" y="116"/>
                </a:cxn>
                <a:cxn ang="0">
                  <a:pos x="43" y="174"/>
                </a:cxn>
                <a:cxn ang="0">
                  <a:pos x="121" y="174"/>
                </a:cxn>
                <a:cxn ang="0">
                  <a:pos x="121" y="208"/>
                </a:cxn>
                <a:cxn ang="0">
                  <a:pos x="0" y="208"/>
                </a:cxn>
                <a:cxn ang="0">
                  <a:pos x="0" y="0"/>
                </a:cxn>
              </a:cxnLst>
              <a:rect l="0" t="0" r="r" b="b"/>
              <a:pathLst>
                <a:path w="121" h="208">
                  <a:moveTo>
                    <a:pt x="0" y="0"/>
                  </a:moveTo>
                  <a:lnTo>
                    <a:pt x="121" y="0"/>
                  </a:lnTo>
                  <a:lnTo>
                    <a:pt x="121" y="34"/>
                  </a:lnTo>
                  <a:lnTo>
                    <a:pt x="43" y="34"/>
                  </a:lnTo>
                  <a:lnTo>
                    <a:pt x="43" y="84"/>
                  </a:lnTo>
                  <a:lnTo>
                    <a:pt x="114" y="84"/>
                  </a:lnTo>
                  <a:lnTo>
                    <a:pt x="114" y="116"/>
                  </a:lnTo>
                  <a:lnTo>
                    <a:pt x="43" y="116"/>
                  </a:lnTo>
                  <a:lnTo>
                    <a:pt x="43" y="174"/>
                  </a:lnTo>
                  <a:lnTo>
                    <a:pt x="121" y="174"/>
                  </a:lnTo>
                  <a:lnTo>
                    <a:pt x="121" y="208"/>
                  </a:ln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1514158" y="6356059"/>
              <a:ext cx="93068" cy="1058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37" y="0"/>
                </a:cxn>
                <a:cxn ang="0">
                  <a:pos x="58" y="25"/>
                </a:cxn>
                <a:cxn ang="0">
                  <a:pos x="58" y="65"/>
                </a:cxn>
                <a:cxn ang="0">
                  <a:pos x="42" y="65"/>
                </a:cxn>
                <a:cxn ang="0">
                  <a:pos x="42" y="31"/>
                </a:cxn>
                <a:cxn ang="0">
                  <a:pos x="31" y="13"/>
                </a:cxn>
                <a:cxn ang="0">
                  <a:pos x="17" y="34"/>
                </a:cxn>
                <a:cxn ang="0">
                  <a:pos x="17" y="65"/>
                </a:cxn>
                <a:cxn ang="0">
                  <a:pos x="0" y="65"/>
                </a:cxn>
                <a:cxn ang="0">
                  <a:pos x="0" y="2"/>
                </a:cxn>
              </a:cxnLst>
              <a:rect l="0" t="0" r="r" b="b"/>
              <a:pathLst>
                <a:path w="58" h="65">
                  <a:moveTo>
                    <a:pt x="0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3"/>
                    <a:pt x="28" y="0"/>
                    <a:pt x="37" y="0"/>
                  </a:cubicBezTo>
                  <a:cubicBezTo>
                    <a:pt x="52" y="0"/>
                    <a:pt x="58" y="11"/>
                    <a:pt x="58" y="2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3"/>
                    <a:pt x="42" y="13"/>
                    <a:pt x="31" y="13"/>
                  </a:cubicBezTo>
                  <a:cubicBezTo>
                    <a:pt x="19" y="13"/>
                    <a:pt x="17" y="26"/>
                    <a:pt x="17" y="3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5" name="Freeform 17"/>
            <p:cNvSpPr>
              <a:spLocks noEditPoints="1"/>
            </p:cNvSpPr>
            <p:nvPr/>
          </p:nvSpPr>
          <p:spPr bwMode="auto">
            <a:xfrm>
              <a:off x="1627459" y="6356059"/>
              <a:ext cx="91045" cy="107231"/>
            </a:xfrm>
            <a:custGeom>
              <a:avLst/>
              <a:gdLst/>
              <a:ahLst/>
              <a:cxnLst>
                <a:cxn ang="0">
                  <a:pos x="26" y="54"/>
                </a:cxn>
                <a:cxn ang="0">
                  <a:pos x="38" y="49"/>
                </a:cxn>
                <a:cxn ang="0">
                  <a:pos x="41" y="36"/>
                </a:cxn>
                <a:cxn ang="0">
                  <a:pos x="34" y="36"/>
                </a:cxn>
                <a:cxn ang="0">
                  <a:pos x="16" y="47"/>
                </a:cxn>
                <a:cxn ang="0">
                  <a:pos x="26" y="54"/>
                </a:cxn>
                <a:cxn ang="0">
                  <a:pos x="7" y="5"/>
                </a:cxn>
                <a:cxn ang="0">
                  <a:pos x="29" y="0"/>
                </a:cxn>
                <a:cxn ang="0">
                  <a:pos x="56" y="27"/>
                </a:cxn>
                <a:cxn ang="0">
                  <a:pos x="56" y="35"/>
                </a:cxn>
                <a:cxn ang="0">
                  <a:pos x="56" y="51"/>
                </a:cxn>
                <a:cxn ang="0">
                  <a:pos x="57" y="65"/>
                </a:cxn>
                <a:cxn ang="0">
                  <a:pos x="42" y="65"/>
                </a:cxn>
                <a:cxn ang="0">
                  <a:pos x="42" y="55"/>
                </a:cxn>
                <a:cxn ang="0">
                  <a:pos x="41" y="55"/>
                </a:cxn>
                <a:cxn ang="0">
                  <a:pos x="22" y="66"/>
                </a:cxn>
                <a:cxn ang="0">
                  <a:pos x="0" y="48"/>
                </a:cxn>
                <a:cxn ang="0">
                  <a:pos x="11" y="30"/>
                </a:cxn>
                <a:cxn ang="0">
                  <a:pos x="32" y="26"/>
                </a:cxn>
                <a:cxn ang="0">
                  <a:pos x="41" y="26"/>
                </a:cxn>
                <a:cxn ang="0">
                  <a:pos x="27" y="12"/>
                </a:cxn>
                <a:cxn ang="0">
                  <a:pos x="7" y="19"/>
                </a:cxn>
                <a:cxn ang="0">
                  <a:pos x="7" y="5"/>
                </a:cxn>
              </a:cxnLst>
              <a:rect l="0" t="0" r="r" b="b"/>
              <a:pathLst>
                <a:path w="57" h="66">
                  <a:moveTo>
                    <a:pt x="26" y="54"/>
                  </a:moveTo>
                  <a:cubicBezTo>
                    <a:pt x="31" y="54"/>
                    <a:pt x="35" y="52"/>
                    <a:pt x="38" y="49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27" y="36"/>
                    <a:pt x="16" y="37"/>
                    <a:pt x="16" y="47"/>
                  </a:cubicBezTo>
                  <a:cubicBezTo>
                    <a:pt x="16" y="52"/>
                    <a:pt x="20" y="54"/>
                    <a:pt x="26" y="54"/>
                  </a:cubicBezTo>
                  <a:moveTo>
                    <a:pt x="7" y="5"/>
                  </a:moveTo>
                  <a:cubicBezTo>
                    <a:pt x="13" y="2"/>
                    <a:pt x="22" y="0"/>
                    <a:pt x="29" y="0"/>
                  </a:cubicBezTo>
                  <a:cubicBezTo>
                    <a:pt x="48" y="0"/>
                    <a:pt x="56" y="8"/>
                    <a:pt x="56" y="2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41"/>
                    <a:pt x="56" y="46"/>
                    <a:pt x="56" y="51"/>
                  </a:cubicBezTo>
                  <a:cubicBezTo>
                    <a:pt x="56" y="56"/>
                    <a:pt x="57" y="60"/>
                    <a:pt x="57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2"/>
                    <a:pt x="42" y="57"/>
                    <a:pt x="42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8" y="62"/>
                    <a:pt x="29" y="66"/>
                    <a:pt x="22" y="66"/>
                  </a:cubicBezTo>
                  <a:cubicBezTo>
                    <a:pt x="11" y="66"/>
                    <a:pt x="0" y="60"/>
                    <a:pt x="0" y="48"/>
                  </a:cubicBezTo>
                  <a:cubicBezTo>
                    <a:pt x="0" y="38"/>
                    <a:pt x="5" y="33"/>
                    <a:pt x="11" y="30"/>
                  </a:cubicBezTo>
                  <a:cubicBezTo>
                    <a:pt x="17" y="26"/>
                    <a:pt x="25" y="26"/>
                    <a:pt x="3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16"/>
                    <a:pt x="36" y="12"/>
                    <a:pt x="27" y="12"/>
                  </a:cubicBezTo>
                  <a:cubicBezTo>
                    <a:pt x="20" y="12"/>
                    <a:pt x="13" y="15"/>
                    <a:pt x="7" y="19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1742783" y="6311548"/>
              <a:ext cx="99138" cy="151742"/>
            </a:xfrm>
            <a:custGeom>
              <a:avLst/>
              <a:gdLst/>
              <a:ahLst/>
              <a:cxnLst>
                <a:cxn ang="0">
                  <a:pos x="31" y="81"/>
                </a:cxn>
                <a:cxn ang="0">
                  <a:pos x="45" y="60"/>
                </a:cxn>
                <a:cxn ang="0">
                  <a:pos x="31" y="40"/>
                </a:cxn>
                <a:cxn ang="0">
                  <a:pos x="17" y="60"/>
                </a:cxn>
                <a:cxn ang="0">
                  <a:pos x="31" y="81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7"/>
                </a:cxn>
                <a:cxn ang="0">
                  <a:pos x="36" y="27"/>
                </a:cxn>
                <a:cxn ang="0">
                  <a:pos x="62" y="60"/>
                </a:cxn>
                <a:cxn ang="0">
                  <a:pos x="36" y="93"/>
                </a:cxn>
                <a:cxn ang="0">
                  <a:pos x="16" y="84"/>
                </a:cxn>
                <a:cxn ang="0">
                  <a:pos x="16" y="92"/>
                </a:cxn>
                <a:cxn ang="0">
                  <a:pos x="0" y="92"/>
                </a:cxn>
                <a:cxn ang="0">
                  <a:pos x="0" y="0"/>
                </a:cxn>
              </a:cxnLst>
              <a:rect l="0" t="0" r="r" b="b"/>
              <a:pathLst>
                <a:path w="62" h="93">
                  <a:moveTo>
                    <a:pt x="31" y="81"/>
                  </a:moveTo>
                  <a:cubicBezTo>
                    <a:pt x="42" y="81"/>
                    <a:pt x="45" y="69"/>
                    <a:pt x="45" y="60"/>
                  </a:cubicBezTo>
                  <a:cubicBezTo>
                    <a:pt x="45" y="52"/>
                    <a:pt x="42" y="40"/>
                    <a:pt x="31" y="40"/>
                  </a:cubicBezTo>
                  <a:cubicBezTo>
                    <a:pt x="21" y="40"/>
                    <a:pt x="17" y="51"/>
                    <a:pt x="17" y="60"/>
                  </a:cubicBezTo>
                  <a:cubicBezTo>
                    <a:pt x="17" y="69"/>
                    <a:pt x="20" y="81"/>
                    <a:pt x="31" y="81"/>
                  </a:cubicBezTo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1" y="31"/>
                    <a:pt x="27" y="27"/>
                    <a:pt x="36" y="27"/>
                  </a:cubicBezTo>
                  <a:cubicBezTo>
                    <a:pt x="55" y="27"/>
                    <a:pt x="62" y="43"/>
                    <a:pt x="62" y="60"/>
                  </a:cubicBezTo>
                  <a:cubicBezTo>
                    <a:pt x="62" y="77"/>
                    <a:pt x="55" y="93"/>
                    <a:pt x="36" y="93"/>
                  </a:cubicBezTo>
                  <a:cubicBezTo>
                    <a:pt x="29" y="93"/>
                    <a:pt x="21" y="91"/>
                    <a:pt x="16" y="84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7" name="Freeform 20"/>
            <p:cNvSpPr>
              <a:spLocks noEditPoints="1"/>
            </p:cNvSpPr>
            <p:nvPr/>
          </p:nvSpPr>
          <p:spPr bwMode="auto">
            <a:xfrm>
              <a:off x="1908329" y="6356059"/>
              <a:ext cx="95766" cy="107231"/>
            </a:xfrm>
            <a:custGeom>
              <a:avLst/>
              <a:gdLst/>
              <a:ahLst/>
              <a:cxnLst>
                <a:cxn ang="0">
                  <a:pos x="44" y="27"/>
                </a:cxn>
                <a:cxn ang="0">
                  <a:pos x="30" y="12"/>
                </a:cxn>
                <a:cxn ang="0">
                  <a:pos x="16" y="27"/>
                </a:cxn>
                <a:cxn ang="0">
                  <a:pos x="44" y="27"/>
                </a:cxn>
                <a:cxn ang="0">
                  <a:pos x="55" y="61"/>
                </a:cxn>
                <a:cxn ang="0">
                  <a:pos x="33" y="66"/>
                </a:cxn>
                <a:cxn ang="0">
                  <a:pos x="0" y="34"/>
                </a:cxn>
                <a:cxn ang="0">
                  <a:pos x="29" y="0"/>
                </a:cxn>
                <a:cxn ang="0">
                  <a:pos x="60" y="38"/>
                </a:cxn>
                <a:cxn ang="0">
                  <a:pos x="16" y="38"/>
                </a:cxn>
                <a:cxn ang="0">
                  <a:pos x="34" y="54"/>
                </a:cxn>
                <a:cxn ang="0">
                  <a:pos x="55" y="48"/>
                </a:cxn>
                <a:cxn ang="0">
                  <a:pos x="55" y="61"/>
                </a:cxn>
              </a:cxnLst>
              <a:rect l="0" t="0" r="r" b="b"/>
              <a:pathLst>
                <a:path w="60" h="66">
                  <a:moveTo>
                    <a:pt x="44" y="27"/>
                  </a:moveTo>
                  <a:cubicBezTo>
                    <a:pt x="43" y="19"/>
                    <a:pt x="40" y="12"/>
                    <a:pt x="30" y="12"/>
                  </a:cubicBezTo>
                  <a:cubicBezTo>
                    <a:pt x="21" y="12"/>
                    <a:pt x="16" y="19"/>
                    <a:pt x="16" y="27"/>
                  </a:cubicBezTo>
                  <a:lnTo>
                    <a:pt x="44" y="27"/>
                  </a:lnTo>
                  <a:close/>
                  <a:moveTo>
                    <a:pt x="55" y="61"/>
                  </a:moveTo>
                  <a:cubicBezTo>
                    <a:pt x="49" y="65"/>
                    <a:pt x="42" y="66"/>
                    <a:pt x="33" y="66"/>
                  </a:cubicBezTo>
                  <a:cubicBezTo>
                    <a:pt x="12" y="66"/>
                    <a:pt x="0" y="54"/>
                    <a:pt x="0" y="34"/>
                  </a:cubicBezTo>
                  <a:cubicBezTo>
                    <a:pt x="0" y="15"/>
                    <a:pt x="10" y="0"/>
                    <a:pt x="29" y="0"/>
                  </a:cubicBezTo>
                  <a:cubicBezTo>
                    <a:pt x="53" y="0"/>
                    <a:pt x="60" y="16"/>
                    <a:pt x="60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49"/>
                    <a:pt x="24" y="54"/>
                    <a:pt x="34" y="54"/>
                  </a:cubicBezTo>
                  <a:cubicBezTo>
                    <a:pt x="42" y="54"/>
                    <a:pt x="49" y="51"/>
                    <a:pt x="55" y="48"/>
                  </a:cubicBezTo>
                  <a:lnTo>
                    <a:pt x="55" y="61"/>
                  </a:lnTo>
                  <a:close/>
                </a:path>
              </a:pathLst>
            </a:custGeom>
            <a:solidFill>
              <a:srgbClr val="1565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1862120" y="6311548"/>
              <a:ext cx="26976" cy="150394"/>
            </a:xfrm>
            <a:prstGeom prst="rect">
              <a:avLst/>
            </a:prstGeom>
            <a:solidFill>
              <a:srgbClr val="1565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43376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Atkins\8886 Corporate presentation Jan10\Graphics\Divider 1.png"/>
          <p:cNvPicPr>
            <a:picLocks noChangeAspect="1" noChangeArrowheads="1"/>
          </p:cNvPicPr>
          <p:nvPr userDrawn="1"/>
        </p:nvPicPr>
        <p:blipFill>
          <a:blip r:embed="rId2" cstate="print"/>
          <a:srcRect r="10224" b="1022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6142" y="6415342"/>
            <a:ext cx="1061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774300"/>
            <a:ext cx="7772400" cy="1470025"/>
          </a:xfrm>
        </p:spPr>
        <p:txBody>
          <a:bodyPr lIns="0" tIns="0" rIns="0" bIns="0"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40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Divider heading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75" y="2376488"/>
            <a:ext cx="6400800" cy="661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600" baseline="0" dirty="0">
                <a:solidFill>
                  <a:srgbClr val="BED6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38724" y="280884"/>
            <a:ext cx="2031434" cy="440728"/>
            <a:chOff x="6838724" y="1412999"/>
            <a:chExt cx="2031434" cy="440728"/>
          </a:xfrm>
          <a:solidFill>
            <a:schemeClr val="bg1"/>
          </a:solidFill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7994539" y="1423215"/>
              <a:ext cx="81724" cy="4173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589960" y="1412999"/>
              <a:ext cx="280198" cy="440728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47" y="20"/>
                </a:cxn>
                <a:cxn ang="0">
                  <a:pos x="26" y="35"/>
                </a:cxn>
                <a:cxn ang="0">
                  <a:pos x="53" y="55"/>
                </a:cxn>
                <a:cxn ang="0">
                  <a:pos x="81" y="90"/>
                </a:cxn>
                <a:cxn ang="0">
                  <a:pos x="34" y="128"/>
                </a:cxn>
                <a:cxn ang="0">
                  <a:pos x="0" y="121"/>
                </a:cxn>
                <a:cxn ang="0">
                  <a:pos x="3" y="98"/>
                </a:cxn>
                <a:cxn ang="0">
                  <a:pos x="34" y="108"/>
                </a:cxn>
                <a:cxn ang="0">
                  <a:pos x="56" y="92"/>
                </a:cxn>
                <a:cxn ang="0">
                  <a:pos x="30" y="72"/>
                </a:cxn>
                <a:cxn ang="0">
                  <a:pos x="1" y="38"/>
                </a:cxn>
                <a:cxn ang="0">
                  <a:pos x="45" y="0"/>
                </a:cxn>
                <a:cxn ang="0">
                  <a:pos x="75" y="7"/>
                </a:cxn>
                <a:cxn ang="0">
                  <a:pos x="73" y="26"/>
                </a:cxn>
              </a:cxnLst>
              <a:rect l="0" t="0" r="r" b="b"/>
              <a:pathLst>
                <a:path w="81" h="128">
                  <a:moveTo>
                    <a:pt x="73" y="26"/>
                  </a:moveTo>
                  <a:cubicBezTo>
                    <a:pt x="65" y="22"/>
                    <a:pt x="57" y="20"/>
                    <a:pt x="47" y="20"/>
                  </a:cubicBezTo>
                  <a:cubicBezTo>
                    <a:pt x="38" y="20"/>
                    <a:pt x="26" y="24"/>
                    <a:pt x="26" y="35"/>
                  </a:cubicBezTo>
                  <a:cubicBezTo>
                    <a:pt x="26" y="47"/>
                    <a:pt x="40" y="50"/>
                    <a:pt x="53" y="55"/>
                  </a:cubicBezTo>
                  <a:cubicBezTo>
                    <a:pt x="69" y="62"/>
                    <a:pt x="81" y="70"/>
                    <a:pt x="81" y="90"/>
                  </a:cubicBezTo>
                  <a:cubicBezTo>
                    <a:pt x="81" y="115"/>
                    <a:pt x="61" y="128"/>
                    <a:pt x="34" y="128"/>
                  </a:cubicBezTo>
                  <a:cubicBezTo>
                    <a:pt x="21" y="128"/>
                    <a:pt x="9" y="125"/>
                    <a:pt x="0" y="121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1" y="104"/>
                    <a:pt x="23" y="108"/>
                    <a:pt x="34" y="108"/>
                  </a:cubicBezTo>
                  <a:cubicBezTo>
                    <a:pt x="47" y="108"/>
                    <a:pt x="56" y="103"/>
                    <a:pt x="56" y="92"/>
                  </a:cubicBezTo>
                  <a:cubicBezTo>
                    <a:pt x="56" y="81"/>
                    <a:pt x="43" y="77"/>
                    <a:pt x="30" y="72"/>
                  </a:cubicBezTo>
                  <a:cubicBezTo>
                    <a:pt x="15" y="66"/>
                    <a:pt x="1" y="59"/>
                    <a:pt x="1" y="38"/>
                  </a:cubicBezTo>
                  <a:cubicBezTo>
                    <a:pt x="1" y="13"/>
                    <a:pt x="23" y="0"/>
                    <a:pt x="45" y="0"/>
                  </a:cubicBezTo>
                  <a:cubicBezTo>
                    <a:pt x="58" y="0"/>
                    <a:pt x="67" y="3"/>
                    <a:pt x="75" y="7"/>
                  </a:cubicBezTo>
                  <a:cubicBezTo>
                    <a:pt x="73" y="26"/>
                    <a:pt x="73" y="26"/>
                    <a:pt x="7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4484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Atkins\8886 Corporate presentation Jan10\Graphics\Divider 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39" y="0"/>
            <a:ext cx="9161639" cy="6858000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6142" y="6415342"/>
            <a:ext cx="1061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774300"/>
            <a:ext cx="7772400" cy="1470025"/>
          </a:xfrm>
        </p:spPr>
        <p:txBody>
          <a:bodyPr lIns="0" tIns="0" rIns="0" bIns="0"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Divider heading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75" y="2376488"/>
            <a:ext cx="6400800" cy="661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6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838724" y="280884"/>
            <a:ext cx="2031434" cy="440728"/>
            <a:chOff x="6838724" y="1412999"/>
            <a:chExt cx="2031434" cy="440728"/>
          </a:xfrm>
          <a:solidFill>
            <a:schemeClr val="bg1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7994539" y="1423215"/>
              <a:ext cx="81724" cy="4173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8589960" y="1412999"/>
              <a:ext cx="280198" cy="440728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47" y="20"/>
                </a:cxn>
                <a:cxn ang="0">
                  <a:pos x="26" y="35"/>
                </a:cxn>
                <a:cxn ang="0">
                  <a:pos x="53" y="55"/>
                </a:cxn>
                <a:cxn ang="0">
                  <a:pos x="81" y="90"/>
                </a:cxn>
                <a:cxn ang="0">
                  <a:pos x="34" y="128"/>
                </a:cxn>
                <a:cxn ang="0">
                  <a:pos x="0" y="121"/>
                </a:cxn>
                <a:cxn ang="0">
                  <a:pos x="3" y="98"/>
                </a:cxn>
                <a:cxn ang="0">
                  <a:pos x="34" y="108"/>
                </a:cxn>
                <a:cxn ang="0">
                  <a:pos x="56" y="92"/>
                </a:cxn>
                <a:cxn ang="0">
                  <a:pos x="30" y="72"/>
                </a:cxn>
                <a:cxn ang="0">
                  <a:pos x="1" y="38"/>
                </a:cxn>
                <a:cxn ang="0">
                  <a:pos x="45" y="0"/>
                </a:cxn>
                <a:cxn ang="0">
                  <a:pos x="75" y="7"/>
                </a:cxn>
                <a:cxn ang="0">
                  <a:pos x="73" y="26"/>
                </a:cxn>
              </a:cxnLst>
              <a:rect l="0" t="0" r="r" b="b"/>
              <a:pathLst>
                <a:path w="81" h="128">
                  <a:moveTo>
                    <a:pt x="73" y="26"/>
                  </a:moveTo>
                  <a:cubicBezTo>
                    <a:pt x="65" y="22"/>
                    <a:pt x="57" y="20"/>
                    <a:pt x="47" y="20"/>
                  </a:cubicBezTo>
                  <a:cubicBezTo>
                    <a:pt x="38" y="20"/>
                    <a:pt x="26" y="24"/>
                    <a:pt x="26" y="35"/>
                  </a:cubicBezTo>
                  <a:cubicBezTo>
                    <a:pt x="26" y="47"/>
                    <a:pt x="40" y="50"/>
                    <a:pt x="53" y="55"/>
                  </a:cubicBezTo>
                  <a:cubicBezTo>
                    <a:pt x="69" y="62"/>
                    <a:pt x="81" y="70"/>
                    <a:pt x="81" y="90"/>
                  </a:cubicBezTo>
                  <a:cubicBezTo>
                    <a:pt x="81" y="115"/>
                    <a:pt x="61" y="128"/>
                    <a:pt x="34" y="128"/>
                  </a:cubicBezTo>
                  <a:cubicBezTo>
                    <a:pt x="21" y="128"/>
                    <a:pt x="9" y="125"/>
                    <a:pt x="0" y="121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1" y="104"/>
                    <a:pt x="23" y="108"/>
                    <a:pt x="34" y="108"/>
                  </a:cubicBezTo>
                  <a:cubicBezTo>
                    <a:pt x="47" y="108"/>
                    <a:pt x="56" y="103"/>
                    <a:pt x="56" y="92"/>
                  </a:cubicBezTo>
                  <a:cubicBezTo>
                    <a:pt x="56" y="81"/>
                    <a:pt x="43" y="77"/>
                    <a:pt x="30" y="72"/>
                  </a:cubicBezTo>
                  <a:cubicBezTo>
                    <a:pt x="15" y="66"/>
                    <a:pt x="1" y="59"/>
                    <a:pt x="1" y="38"/>
                  </a:cubicBezTo>
                  <a:cubicBezTo>
                    <a:pt x="1" y="13"/>
                    <a:pt x="23" y="0"/>
                    <a:pt x="45" y="0"/>
                  </a:cubicBezTo>
                  <a:cubicBezTo>
                    <a:pt x="58" y="0"/>
                    <a:pt x="67" y="3"/>
                    <a:pt x="75" y="7"/>
                  </a:cubicBezTo>
                  <a:cubicBezTo>
                    <a:pt x="73" y="26"/>
                    <a:pt x="73" y="26"/>
                    <a:pt x="7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450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Atkins\8886 Corporate presentation Jan10\Graphics\Divider 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351" cy="6858000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6142" y="6415342"/>
            <a:ext cx="1061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774300"/>
            <a:ext cx="7772400" cy="1470025"/>
          </a:xfrm>
        </p:spPr>
        <p:txBody>
          <a:bodyPr lIns="0" tIns="0" rIns="0" bIns="0"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40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Divider heading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75" y="2376488"/>
            <a:ext cx="6400800" cy="661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60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38724" y="280884"/>
            <a:ext cx="2031434" cy="440728"/>
            <a:chOff x="6838724" y="1412999"/>
            <a:chExt cx="2031434" cy="440728"/>
          </a:xfrm>
          <a:solidFill>
            <a:schemeClr val="bg1"/>
          </a:solidFill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7994539" y="1423215"/>
              <a:ext cx="81724" cy="4173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589960" y="1412999"/>
              <a:ext cx="280198" cy="440728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47" y="20"/>
                </a:cxn>
                <a:cxn ang="0">
                  <a:pos x="26" y="35"/>
                </a:cxn>
                <a:cxn ang="0">
                  <a:pos x="53" y="55"/>
                </a:cxn>
                <a:cxn ang="0">
                  <a:pos x="81" y="90"/>
                </a:cxn>
                <a:cxn ang="0">
                  <a:pos x="34" y="128"/>
                </a:cxn>
                <a:cxn ang="0">
                  <a:pos x="0" y="121"/>
                </a:cxn>
                <a:cxn ang="0">
                  <a:pos x="3" y="98"/>
                </a:cxn>
                <a:cxn ang="0">
                  <a:pos x="34" y="108"/>
                </a:cxn>
                <a:cxn ang="0">
                  <a:pos x="56" y="92"/>
                </a:cxn>
                <a:cxn ang="0">
                  <a:pos x="30" y="72"/>
                </a:cxn>
                <a:cxn ang="0">
                  <a:pos x="1" y="38"/>
                </a:cxn>
                <a:cxn ang="0">
                  <a:pos x="45" y="0"/>
                </a:cxn>
                <a:cxn ang="0">
                  <a:pos x="75" y="7"/>
                </a:cxn>
                <a:cxn ang="0">
                  <a:pos x="73" y="26"/>
                </a:cxn>
              </a:cxnLst>
              <a:rect l="0" t="0" r="r" b="b"/>
              <a:pathLst>
                <a:path w="81" h="128">
                  <a:moveTo>
                    <a:pt x="73" y="26"/>
                  </a:moveTo>
                  <a:cubicBezTo>
                    <a:pt x="65" y="22"/>
                    <a:pt x="57" y="20"/>
                    <a:pt x="47" y="20"/>
                  </a:cubicBezTo>
                  <a:cubicBezTo>
                    <a:pt x="38" y="20"/>
                    <a:pt x="26" y="24"/>
                    <a:pt x="26" y="35"/>
                  </a:cubicBezTo>
                  <a:cubicBezTo>
                    <a:pt x="26" y="47"/>
                    <a:pt x="40" y="50"/>
                    <a:pt x="53" y="55"/>
                  </a:cubicBezTo>
                  <a:cubicBezTo>
                    <a:pt x="69" y="62"/>
                    <a:pt x="81" y="70"/>
                    <a:pt x="81" y="90"/>
                  </a:cubicBezTo>
                  <a:cubicBezTo>
                    <a:pt x="81" y="115"/>
                    <a:pt x="61" y="128"/>
                    <a:pt x="34" y="128"/>
                  </a:cubicBezTo>
                  <a:cubicBezTo>
                    <a:pt x="21" y="128"/>
                    <a:pt x="9" y="125"/>
                    <a:pt x="0" y="121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1" y="104"/>
                    <a:pt x="23" y="108"/>
                    <a:pt x="34" y="108"/>
                  </a:cubicBezTo>
                  <a:cubicBezTo>
                    <a:pt x="47" y="108"/>
                    <a:pt x="56" y="103"/>
                    <a:pt x="56" y="92"/>
                  </a:cubicBezTo>
                  <a:cubicBezTo>
                    <a:pt x="56" y="81"/>
                    <a:pt x="43" y="77"/>
                    <a:pt x="30" y="72"/>
                  </a:cubicBezTo>
                  <a:cubicBezTo>
                    <a:pt x="15" y="66"/>
                    <a:pt x="1" y="59"/>
                    <a:pt x="1" y="38"/>
                  </a:cubicBezTo>
                  <a:cubicBezTo>
                    <a:pt x="1" y="13"/>
                    <a:pt x="23" y="0"/>
                    <a:pt x="45" y="0"/>
                  </a:cubicBezTo>
                  <a:cubicBezTo>
                    <a:pt x="58" y="0"/>
                    <a:pt x="67" y="3"/>
                    <a:pt x="75" y="7"/>
                  </a:cubicBezTo>
                  <a:cubicBezTo>
                    <a:pt x="73" y="26"/>
                    <a:pt x="73" y="26"/>
                    <a:pt x="7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8649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Atkins\8886 Corporate presentation Jan10\Graphics\Divider 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354" cy="6858000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6142" y="6415342"/>
            <a:ext cx="1061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2774940"/>
            <a:ext cx="7772400" cy="1470025"/>
          </a:xfrm>
        </p:spPr>
        <p:txBody>
          <a:bodyPr lIns="0" tIns="0" rIns="0" bIns="0"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40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Divider heading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75" y="4377128"/>
            <a:ext cx="6400800" cy="661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6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38724" y="280884"/>
            <a:ext cx="2031434" cy="440728"/>
            <a:chOff x="6838724" y="1412999"/>
            <a:chExt cx="2031434" cy="440728"/>
          </a:xfrm>
          <a:solidFill>
            <a:schemeClr val="accent1"/>
          </a:solidFill>
        </p:grpSpPr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7994539" y="1423215"/>
              <a:ext cx="81724" cy="4173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8589960" y="1412999"/>
              <a:ext cx="280198" cy="440728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47" y="20"/>
                </a:cxn>
                <a:cxn ang="0">
                  <a:pos x="26" y="35"/>
                </a:cxn>
                <a:cxn ang="0">
                  <a:pos x="53" y="55"/>
                </a:cxn>
                <a:cxn ang="0">
                  <a:pos x="81" y="90"/>
                </a:cxn>
                <a:cxn ang="0">
                  <a:pos x="34" y="128"/>
                </a:cxn>
                <a:cxn ang="0">
                  <a:pos x="0" y="121"/>
                </a:cxn>
                <a:cxn ang="0">
                  <a:pos x="3" y="98"/>
                </a:cxn>
                <a:cxn ang="0">
                  <a:pos x="34" y="108"/>
                </a:cxn>
                <a:cxn ang="0">
                  <a:pos x="56" y="92"/>
                </a:cxn>
                <a:cxn ang="0">
                  <a:pos x="30" y="72"/>
                </a:cxn>
                <a:cxn ang="0">
                  <a:pos x="1" y="38"/>
                </a:cxn>
                <a:cxn ang="0">
                  <a:pos x="45" y="0"/>
                </a:cxn>
                <a:cxn ang="0">
                  <a:pos x="75" y="7"/>
                </a:cxn>
                <a:cxn ang="0">
                  <a:pos x="73" y="26"/>
                </a:cxn>
              </a:cxnLst>
              <a:rect l="0" t="0" r="r" b="b"/>
              <a:pathLst>
                <a:path w="81" h="128">
                  <a:moveTo>
                    <a:pt x="73" y="26"/>
                  </a:moveTo>
                  <a:cubicBezTo>
                    <a:pt x="65" y="22"/>
                    <a:pt x="57" y="20"/>
                    <a:pt x="47" y="20"/>
                  </a:cubicBezTo>
                  <a:cubicBezTo>
                    <a:pt x="38" y="20"/>
                    <a:pt x="26" y="24"/>
                    <a:pt x="26" y="35"/>
                  </a:cubicBezTo>
                  <a:cubicBezTo>
                    <a:pt x="26" y="47"/>
                    <a:pt x="40" y="50"/>
                    <a:pt x="53" y="55"/>
                  </a:cubicBezTo>
                  <a:cubicBezTo>
                    <a:pt x="69" y="62"/>
                    <a:pt x="81" y="70"/>
                    <a:pt x="81" y="90"/>
                  </a:cubicBezTo>
                  <a:cubicBezTo>
                    <a:pt x="81" y="115"/>
                    <a:pt x="61" y="128"/>
                    <a:pt x="34" y="128"/>
                  </a:cubicBezTo>
                  <a:cubicBezTo>
                    <a:pt x="21" y="128"/>
                    <a:pt x="9" y="125"/>
                    <a:pt x="0" y="121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1" y="104"/>
                    <a:pt x="23" y="108"/>
                    <a:pt x="34" y="108"/>
                  </a:cubicBezTo>
                  <a:cubicBezTo>
                    <a:pt x="47" y="108"/>
                    <a:pt x="56" y="103"/>
                    <a:pt x="56" y="92"/>
                  </a:cubicBezTo>
                  <a:cubicBezTo>
                    <a:pt x="56" y="81"/>
                    <a:pt x="43" y="77"/>
                    <a:pt x="30" y="72"/>
                  </a:cubicBezTo>
                  <a:cubicBezTo>
                    <a:pt x="15" y="66"/>
                    <a:pt x="1" y="59"/>
                    <a:pt x="1" y="38"/>
                  </a:cubicBezTo>
                  <a:cubicBezTo>
                    <a:pt x="1" y="13"/>
                    <a:pt x="23" y="0"/>
                    <a:pt x="45" y="0"/>
                  </a:cubicBezTo>
                  <a:cubicBezTo>
                    <a:pt x="58" y="0"/>
                    <a:pt x="67" y="3"/>
                    <a:pt x="75" y="7"/>
                  </a:cubicBezTo>
                  <a:cubicBezTo>
                    <a:pt x="73" y="26"/>
                    <a:pt x="73" y="26"/>
                    <a:pt x="7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2045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E26A-63FB-41DC-B138-F6396BD87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6142" y="6415342"/>
            <a:ext cx="1061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266700"/>
            <a:ext cx="7772400" cy="962562"/>
          </a:xfrm>
        </p:spPr>
        <p:txBody>
          <a:bodyPr lIns="0" tIns="0" rIns="0" bIns="0"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40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Divider heading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975" y="1361425"/>
            <a:ext cx="6400800" cy="661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60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838724" y="280884"/>
            <a:ext cx="2031434" cy="440728"/>
            <a:chOff x="6838724" y="1412999"/>
            <a:chExt cx="2031434" cy="440728"/>
          </a:xfrm>
          <a:solidFill>
            <a:schemeClr val="bg1"/>
          </a:solidFill>
        </p:grpSpPr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7994539" y="1423215"/>
              <a:ext cx="81724" cy="4173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8589960" y="1412999"/>
              <a:ext cx="280198" cy="440728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47" y="20"/>
                </a:cxn>
                <a:cxn ang="0">
                  <a:pos x="26" y="35"/>
                </a:cxn>
                <a:cxn ang="0">
                  <a:pos x="53" y="55"/>
                </a:cxn>
                <a:cxn ang="0">
                  <a:pos x="81" y="90"/>
                </a:cxn>
                <a:cxn ang="0">
                  <a:pos x="34" y="128"/>
                </a:cxn>
                <a:cxn ang="0">
                  <a:pos x="0" y="121"/>
                </a:cxn>
                <a:cxn ang="0">
                  <a:pos x="3" y="98"/>
                </a:cxn>
                <a:cxn ang="0">
                  <a:pos x="34" y="108"/>
                </a:cxn>
                <a:cxn ang="0">
                  <a:pos x="56" y="92"/>
                </a:cxn>
                <a:cxn ang="0">
                  <a:pos x="30" y="72"/>
                </a:cxn>
                <a:cxn ang="0">
                  <a:pos x="1" y="38"/>
                </a:cxn>
                <a:cxn ang="0">
                  <a:pos x="45" y="0"/>
                </a:cxn>
                <a:cxn ang="0">
                  <a:pos x="75" y="7"/>
                </a:cxn>
                <a:cxn ang="0">
                  <a:pos x="73" y="26"/>
                </a:cxn>
              </a:cxnLst>
              <a:rect l="0" t="0" r="r" b="b"/>
              <a:pathLst>
                <a:path w="81" h="128">
                  <a:moveTo>
                    <a:pt x="73" y="26"/>
                  </a:moveTo>
                  <a:cubicBezTo>
                    <a:pt x="65" y="22"/>
                    <a:pt x="57" y="20"/>
                    <a:pt x="47" y="20"/>
                  </a:cubicBezTo>
                  <a:cubicBezTo>
                    <a:pt x="38" y="20"/>
                    <a:pt x="26" y="24"/>
                    <a:pt x="26" y="35"/>
                  </a:cubicBezTo>
                  <a:cubicBezTo>
                    <a:pt x="26" y="47"/>
                    <a:pt x="40" y="50"/>
                    <a:pt x="53" y="55"/>
                  </a:cubicBezTo>
                  <a:cubicBezTo>
                    <a:pt x="69" y="62"/>
                    <a:pt x="81" y="70"/>
                    <a:pt x="81" y="90"/>
                  </a:cubicBezTo>
                  <a:cubicBezTo>
                    <a:pt x="81" y="115"/>
                    <a:pt x="61" y="128"/>
                    <a:pt x="34" y="128"/>
                  </a:cubicBezTo>
                  <a:cubicBezTo>
                    <a:pt x="21" y="128"/>
                    <a:pt x="9" y="125"/>
                    <a:pt x="0" y="121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1" y="104"/>
                    <a:pt x="23" y="108"/>
                    <a:pt x="34" y="108"/>
                  </a:cubicBezTo>
                  <a:cubicBezTo>
                    <a:pt x="47" y="108"/>
                    <a:pt x="56" y="103"/>
                    <a:pt x="56" y="92"/>
                  </a:cubicBezTo>
                  <a:cubicBezTo>
                    <a:pt x="56" y="81"/>
                    <a:pt x="43" y="77"/>
                    <a:pt x="30" y="72"/>
                  </a:cubicBezTo>
                  <a:cubicBezTo>
                    <a:pt x="15" y="66"/>
                    <a:pt x="1" y="59"/>
                    <a:pt x="1" y="38"/>
                  </a:cubicBezTo>
                  <a:cubicBezTo>
                    <a:pt x="1" y="13"/>
                    <a:pt x="23" y="0"/>
                    <a:pt x="45" y="0"/>
                  </a:cubicBezTo>
                  <a:cubicBezTo>
                    <a:pt x="58" y="0"/>
                    <a:pt x="67" y="3"/>
                    <a:pt x="75" y="7"/>
                  </a:cubicBezTo>
                  <a:cubicBezTo>
                    <a:pt x="73" y="26"/>
                    <a:pt x="73" y="26"/>
                    <a:pt x="7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4872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7975" y="1695450"/>
            <a:ext cx="8116934" cy="4447898"/>
          </a:xfrm>
        </p:spPr>
        <p:txBody>
          <a:bodyPr/>
          <a:lstStyle>
            <a:lvl4pPr>
              <a:buSzPct val="80000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8403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t back shapes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2900"/>
            <a:ext cx="272219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7975" y="1695450"/>
            <a:ext cx="8116934" cy="4447898"/>
          </a:xfrm>
        </p:spPr>
        <p:txBody>
          <a:bodyPr/>
          <a:lstStyle>
            <a:lvl4pPr>
              <a:buSzPct val="80000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0153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Atkins\8794 2009 presentation\Graphics\Corner crops\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412" y="3455987"/>
            <a:ext cx="4827588" cy="34020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7975" y="1695450"/>
            <a:ext cx="8116934" cy="4447898"/>
          </a:xfrm>
        </p:spPr>
        <p:txBody>
          <a:bodyPr/>
          <a:lstStyle>
            <a:lvl4pPr>
              <a:buSzPct val="80000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7731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Atkins\8794 2009 presentation\Graphics\Corner crops\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400" y="5740400"/>
            <a:ext cx="2768600" cy="111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7975" y="1695450"/>
            <a:ext cx="8116934" cy="4447898"/>
          </a:xfrm>
        </p:spPr>
        <p:txBody>
          <a:bodyPr/>
          <a:lstStyle>
            <a:lvl4pPr>
              <a:buSzPct val="80000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8989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G:\Atkins\8886 Corporate presentation Jan10\Graphics\Bottom cuttout colume v2.png"/>
          <p:cNvPicPr>
            <a:picLocks noChangeAspect="1" noChangeArrowheads="1"/>
          </p:cNvPicPr>
          <p:nvPr userDrawn="1"/>
        </p:nvPicPr>
        <p:blipFill>
          <a:blip r:embed="rId2" cstate="print"/>
          <a:srcRect r="29439" b="42007"/>
          <a:stretch>
            <a:fillRect/>
          </a:stretch>
        </p:blipFill>
        <p:spPr bwMode="auto">
          <a:xfrm>
            <a:off x="5334321" y="4873336"/>
            <a:ext cx="3809679" cy="19846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7975" y="1693863"/>
            <a:ext cx="3917796" cy="412988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54538" y="1693863"/>
            <a:ext cx="3917796" cy="412988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6558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8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Case Studi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A0697F-D92A-44AE-9631-4DF4FB2C44E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6" name="Group 34"/>
          <p:cNvGrpSpPr>
            <a:grpSpLocks/>
          </p:cNvGrpSpPr>
          <p:nvPr userDrawn="1"/>
        </p:nvGrpSpPr>
        <p:grpSpPr bwMode="auto">
          <a:xfrm rot="-5400000">
            <a:off x="8073231" y="812007"/>
            <a:ext cx="1230313" cy="273050"/>
            <a:chOff x="3078" y="3192"/>
            <a:chExt cx="765" cy="166"/>
          </a:xfrm>
          <a:solidFill>
            <a:schemeClr val="bg1"/>
          </a:solidFill>
        </p:grpSpPr>
        <p:sp>
          <p:nvSpPr>
            <p:cNvPr id="7" name="Freeform 35"/>
            <p:cNvSpPr>
              <a:spLocks/>
            </p:cNvSpPr>
            <p:nvPr/>
          </p:nvSpPr>
          <p:spPr bwMode="black">
            <a:xfrm>
              <a:off x="3078" y="3197"/>
              <a:ext cx="159" cy="15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98" y="0"/>
                </a:cxn>
                <a:cxn ang="0">
                  <a:pos x="159" y="154"/>
                </a:cxn>
                <a:cxn ang="0">
                  <a:pos x="124" y="154"/>
                </a:cxn>
                <a:cxn ang="0">
                  <a:pos x="78" y="32"/>
                </a:cxn>
                <a:cxn ang="0">
                  <a:pos x="34" y="154"/>
                </a:cxn>
                <a:cxn ang="0">
                  <a:pos x="0" y="154"/>
                </a:cxn>
                <a:cxn ang="0">
                  <a:pos x="60" y="0"/>
                </a:cxn>
              </a:cxnLst>
              <a:rect l="0" t="0" r="r" b="b"/>
              <a:pathLst>
                <a:path w="159" h="154">
                  <a:moveTo>
                    <a:pt x="60" y="0"/>
                  </a:moveTo>
                  <a:lnTo>
                    <a:pt x="98" y="0"/>
                  </a:lnTo>
                  <a:lnTo>
                    <a:pt x="159" y="154"/>
                  </a:lnTo>
                  <a:lnTo>
                    <a:pt x="124" y="154"/>
                  </a:lnTo>
                  <a:lnTo>
                    <a:pt x="78" y="32"/>
                  </a:lnTo>
                  <a:lnTo>
                    <a:pt x="34" y="154"/>
                  </a:lnTo>
                  <a:lnTo>
                    <a:pt x="0" y="154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black">
            <a:xfrm>
              <a:off x="3209" y="3197"/>
              <a:ext cx="118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30" y="24"/>
                </a:cxn>
                <a:cxn ang="0">
                  <a:pos x="84" y="24"/>
                </a:cxn>
                <a:cxn ang="0">
                  <a:pos x="84" y="154"/>
                </a:cxn>
                <a:cxn ang="0">
                  <a:pos x="53" y="154"/>
                </a:cxn>
                <a:cxn ang="0">
                  <a:pos x="53" y="24"/>
                </a:cxn>
                <a:cxn ang="0">
                  <a:pos x="9" y="24"/>
                </a:cxn>
                <a:cxn ang="0">
                  <a:pos x="0" y="0"/>
                </a:cxn>
              </a:cxnLst>
              <a:rect l="0" t="0" r="r" b="b"/>
              <a:pathLst>
                <a:path w="130" h="154">
                  <a:moveTo>
                    <a:pt x="0" y="0"/>
                  </a:moveTo>
                  <a:lnTo>
                    <a:pt x="130" y="0"/>
                  </a:lnTo>
                  <a:lnTo>
                    <a:pt x="130" y="24"/>
                  </a:lnTo>
                  <a:lnTo>
                    <a:pt x="84" y="24"/>
                  </a:lnTo>
                  <a:lnTo>
                    <a:pt x="84" y="154"/>
                  </a:lnTo>
                  <a:lnTo>
                    <a:pt x="53" y="154"/>
                  </a:lnTo>
                  <a:lnTo>
                    <a:pt x="53" y="24"/>
                  </a:lnTo>
                  <a:lnTo>
                    <a:pt x="9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black">
            <a:xfrm>
              <a:off x="3360" y="3197"/>
              <a:ext cx="115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66"/>
                </a:cxn>
                <a:cxn ang="0">
                  <a:pos x="88" y="0"/>
                </a:cxn>
                <a:cxn ang="0">
                  <a:pos x="127" y="0"/>
                </a:cxn>
                <a:cxn ang="0">
                  <a:pos x="61" y="72"/>
                </a:cxn>
                <a:cxn ang="0">
                  <a:pos x="128" y="154"/>
                </a:cxn>
                <a:cxn ang="0">
                  <a:pos x="88" y="154"/>
                </a:cxn>
                <a:cxn ang="0">
                  <a:pos x="30" y="82"/>
                </a:cxn>
                <a:cxn ang="0">
                  <a:pos x="30" y="154"/>
                </a:cxn>
                <a:cxn ang="0">
                  <a:pos x="0" y="154"/>
                </a:cxn>
                <a:cxn ang="0">
                  <a:pos x="0" y="0"/>
                </a:cxn>
              </a:cxnLst>
              <a:rect l="0" t="0" r="r" b="b"/>
              <a:pathLst>
                <a:path w="128" h="154">
                  <a:moveTo>
                    <a:pt x="0" y="0"/>
                  </a:moveTo>
                  <a:lnTo>
                    <a:pt x="30" y="0"/>
                  </a:lnTo>
                  <a:lnTo>
                    <a:pt x="30" y="66"/>
                  </a:lnTo>
                  <a:lnTo>
                    <a:pt x="88" y="0"/>
                  </a:lnTo>
                  <a:lnTo>
                    <a:pt x="127" y="0"/>
                  </a:lnTo>
                  <a:lnTo>
                    <a:pt x="61" y="72"/>
                  </a:lnTo>
                  <a:lnTo>
                    <a:pt x="128" y="154"/>
                  </a:lnTo>
                  <a:lnTo>
                    <a:pt x="88" y="154"/>
                  </a:lnTo>
                  <a:lnTo>
                    <a:pt x="30" y="82"/>
                  </a:lnTo>
                  <a:lnTo>
                    <a:pt x="30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" name="Rectangle 38"/>
            <p:cNvSpPr>
              <a:spLocks noChangeArrowheads="1"/>
            </p:cNvSpPr>
            <p:nvPr/>
          </p:nvSpPr>
          <p:spPr bwMode="black">
            <a:xfrm>
              <a:off x="3500" y="3197"/>
              <a:ext cx="32" cy="154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black">
            <a:xfrm>
              <a:off x="3572" y="3197"/>
              <a:ext cx="120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101" y="113"/>
                </a:cxn>
                <a:cxn ang="0">
                  <a:pos x="101" y="0"/>
                </a:cxn>
                <a:cxn ang="0">
                  <a:pos x="130" y="0"/>
                </a:cxn>
                <a:cxn ang="0">
                  <a:pos x="130" y="154"/>
                </a:cxn>
                <a:cxn ang="0">
                  <a:pos x="92" y="154"/>
                </a:cxn>
                <a:cxn ang="0">
                  <a:pos x="29" y="41"/>
                </a:cxn>
                <a:cxn ang="0">
                  <a:pos x="29" y="154"/>
                </a:cxn>
                <a:cxn ang="0">
                  <a:pos x="0" y="154"/>
                </a:cxn>
                <a:cxn ang="0">
                  <a:pos x="0" y="0"/>
                </a:cxn>
              </a:cxnLst>
              <a:rect l="0" t="0" r="r" b="b"/>
              <a:pathLst>
                <a:path w="130" h="154">
                  <a:moveTo>
                    <a:pt x="0" y="0"/>
                  </a:moveTo>
                  <a:lnTo>
                    <a:pt x="38" y="0"/>
                  </a:lnTo>
                  <a:lnTo>
                    <a:pt x="101" y="113"/>
                  </a:lnTo>
                  <a:lnTo>
                    <a:pt x="101" y="0"/>
                  </a:lnTo>
                  <a:lnTo>
                    <a:pt x="130" y="0"/>
                  </a:lnTo>
                  <a:lnTo>
                    <a:pt x="130" y="154"/>
                  </a:lnTo>
                  <a:lnTo>
                    <a:pt x="92" y="154"/>
                  </a:lnTo>
                  <a:lnTo>
                    <a:pt x="29" y="41"/>
                  </a:lnTo>
                  <a:lnTo>
                    <a:pt x="29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black">
            <a:xfrm>
              <a:off x="3727" y="3192"/>
              <a:ext cx="108" cy="166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81" y="2"/>
                </a:cxn>
                <a:cxn ang="0">
                  <a:pos x="98" y="9"/>
                </a:cxn>
                <a:cxn ang="0">
                  <a:pos x="95" y="34"/>
                </a:cxn>
                <a:cxn ang="0">
                  <a:pos x="78" y="28"/>
                </a:cxn>
                <a:cxn ang="0">
                  <a:pos x="59" y="26"/>
                </a:cxn>
                <a:cxn ang="0">
                  <a:pos x="50" y="28"/>
                </a:cxn>
                <a:cxn ang="0">
                  <a:pos x="43" y="31"/>
                </a:cxn>
                <a:cxn ang="0">
                  <a:pos x="36" y="37"/>
                </a:cxn>
                <a:cxn ang="0">
                  <a:pos x="33" y="46"/>
                </a:cxn>
                <a:cxn ang="0">
                  <a:pos x="36" y="55"/>
                </a:cxn>
                <a:cxn ang="0">
                  <a:pos x="44" y="61"/>
                </a:cxn>
                <a:cxn ang="0">
                  <a:pos x="56" y="66"/>
                </a:cxn>
                <a:cxn ang="0">
                  <a:pos x="69" y="72"/>
                </a:cxn>
                <a:cxn ang="0">
                  <a:pos x="84" y="78"/>
                </a:cxn>
                <a:cxn ang="0">
                  <a:pos x="95" y="87"/>
                </a:cxn>
                <a:cxn ang="0">
                  <a:pos x="102" y="100"/>
                </a:cxn>
                <a:cxn ang="0">
                  <a:pos x="105" y="117"/>
                </a:cxn>
                <a:cxn ang="0">
                  <a:pos x="102" y="133"/>
                </a:cxn>
                <a:cxn ang="0">
                  <a:pos x="95" y="147"/>
                </a:cxn>
                <a:cxn ang="0">
                  <a:pos x="81" y="158"/>
                </a:cxn>
                <a:cxn ang="0">
                  <a:pos x="64" y="164"/>
                </a:cxn>
                <a:cxn ang="0">
                  <a:pos x="44" y="166"/>
                </a:cxn>
                <a:cxn ang="0">
                  <a:pos x="20" y="163"/>
                </a:cxn>
                <a:cxn ang="0">
                  <a:pos x="0" y="155"/>
                </a:cxn>
                <a:cxn ang="0">
                  <a:pos x="4" y="127"/>
                </a:cxn>
                <a:cxn ang="0">
                  <a:pos x="23" y="136"/>
                </a:cxn>
                <a:cxn ang="0">
                  <a:pos x="44" y="140"/>
                </a:cxn>
                <a:cxn ang="0">
                  <a:pos x="55" y="138"/>
                </a:cxn>
                <a:cxn ang="0">
                  <a:pos x="64" y="135"/>
                </a:cxn>
                <a:cxn ang="0">
                  <a:pos x="70" y="127"/>
                </a:cxn>
                <a:cxn ang="0">
                  <a:pos x="72" y="118"/>
                </a:cxn>
                <a:cxn ang="0">
                  <a:pos x="69" y="109"/>
                </a:cxn>
                <a:cxn ang="0">
                  <a:pos x="61" y="103"/>
                </a:cxn>
                <a:cxn ang="0">
                  <a:pos x="50" y="98"/>
                </a:cxn>
                <a:cxn ang="0">
                  <a:pos x="38" y="92"/>
                </a:cxn>
                <a:cxn ang="0">
                  <a:pos x="17" y="83"/>
                </a:cxn>
                <a:cxn ang="0">
                  <a:pos x="9" y="74"/>
                </a:cxn>
                <a:cxn ang="0">
                  <a:pos x="3" y="63"/>
                </a:cxn>
                <a:cxn ang="0">
                  <a:pos x="1" y="49"/>
                </a:cxn>
                <a:cxn ang="0">
                  <a:pos x="4" y="32"/>
                </a:cxn>
                <a:cxn ang="0">
                  <a:pos x="13" y="19"/>
                </a:cxn>
                <a:cxn ang="0">
                  <a:pos x="26" y="8"/>
                </a:cxn>
                <a:cxn ang="0">
                  <a:pos x="41" y="2"/>
                </a:cxn>
                <a:cxn ang="0">
                  <a:pos x="58" y="0"/>
                </a:cxn>
              </a:cxnLst>
              <a:rect l="0" t="0" r="r" b="b"/>
              <a:pathLst>
                <a:path w="105" h="166">
                  <a:moveTo>
                    <a:pt x="58" y="0"/>
                  </a:moveTo>
                  <a:lnTo>
                    <a:pt x="81" y="2"/>
                  </a:lnTo>
                  <a:lnTo>
                    <a:pt x="98" y="9"/>
                  </a:lnTo>
                  <a:lnTo>
                    <a:pt x="95" y="34"/>
                  </a:lnTo>
                  <a:lnTo>
                    <a:pt x="78" y="28"/>
                  </a:lnTo>
                  <a:lnTo>
                    <a:pt x="59" y="26"/>
                  </a:lnTo>
                  <a:lnTo>
                    <a:pt x="50" y="28"/>
                  </a:lnTo>
                  <a:lnTo>
                    <a:pt x="43" y="31"/>
                  </a:lnTo>
                  <a:lnTo>
                    <a:pt x="36" y="37"/>
                  </a:lnTo>
                  <a:lnTo>
                    <a:pt x="33" y="46"/>
                  </a:lnTo>
                  <a:lnTo>
                    <a:pt x="36" y="55"/>
                  </a:lnTo>
                  <a:lnTo>
                    <a:pt x="44" y="61"/>
                  </a:lnTo>
                  <a:lnTo>
                    <a:pt x="56" y="66"/>
                  </a:lnTo>
                  <a:lnTo>
                    <a:pt x="69" y="72"/>
                  </a:lnTo>
                  <a:lnTo>
                    <a:pt x="84" y="78"/>
                  </a:lnTo>
                  <a:lnTo>
                    <a:pt x="95" y="87"/>
                  </a:lnTo>
                  <a:lnTo>
                    <a:pt x="102" y="100"/>
                  </a:lnTo>
                  <a:lnTo>
                    <a:pt x="105" y="117"/>
                  </a:lnTo>
                  <a:lnTo>
                    <a:pt x="102" y="133"/>
                  </a:lnTo>
                  <a:lnTo>
                    <a:pt x="95" y="147"/>
                  </a:lnTo>
                  <a:lnTo>
                    <a:pt x="81" y="158"/>
                  </a:lnTo>
                  <a:lnTo>
                    <a:pt x="64" y="164"/>
                  </a:lnTo>
                  <a:lnTo>
                    <a:pt x="44" y="166"/>
                  </a:lnTo>
                  <a:lnTo>
                    <a:pt x="20" y="163"/>
                  </a:lnTo>
                  <a:lnTo>
                    <a:pt x="0" y="155"/>
                  </a:lnTo>
                  <a:lnTo>
                    <a:pt x="4" y="127"/>
                  </a:lnTo>
                  <a:lnTo>
                    <a:pt x="23" y="136"/>
                  </a:lnTo>
                  <a:lnTo>
                    <a:pt x="44" y="140"/>
                  </a:lnTo>
                  <a:lnTo>
                    <a:pt x="55" y="138"/>
                  </a:lnTo>
                  <a:lnTo>
                    <a:pt x="64" y="135"/>
                  </a:lnTo>
                  <a:lnTo>
                    <a:pt x="70" y="127"/>
                  </a:lnTo>
                  <a:lnTo>
                    <a:pt x="72" y="118"/>
                  </a:lnTo>
                  <a:lnTo>
                    <a:pt x="69" y="109"/>
                  </a:lnTo>
                  <a:lnTo>
                    <a:pt x="61" y="103"/>
                  </a:lnTo>
                  <a:lnTo>
                    <a:pt x="50" y="98"/>
                  </a:lnTo>
                  <a:lnTo>
                    <a:pt x="38" y="92"/>
                  </a:lnTo>
                  <a:lnTo>
                    <a:pt x="17" y="83"/>
                  </a:lnTo>
                  <a:lnTo>
                    <a:pt x="9" y="74"/>
                  </a:lnTo>
                  <a:lnTo>
                    <a:pt x="3" y="63"/>
                  </a:lnTo>
                  <a:lnTo>
                    <a:pt x="1" y="49"/>
                  </a:lnTo>
                  <a:lnTo>
                    <a:pt x="4" y="32"/>
                  </a:lnTo>
                  <a:lnTo>
                    <a:pt x="13" y="19"/>
                  </a:lnTo>
                  <a:lnTo>
                    <a:pt x="26" y="8"/>
                  </a:lnTo>
                  <a:lnTo>
                    <a:pt x="41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4568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8001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394A58"/>
                </a:solidFill>
              </a:rPr>
              <a:pPr/>
              <a:t>‹#›</a:t>
            </a:fld>
            <a:endParaRPr lang="en-GB" dirty="0">
              <a:solidFill>
                <a:srgbClr val="394A5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7975" y="1695450"/>
            <a:ext cx="8116934" cy="4447898"/>
          </a:xfrm>
        </p:spPr>
        <p:txBody>
          <a:bodyPr/>
          <a:lstStyle>
            <a:lvl4pPr>
              <a:buSzPct val="80000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3" name="Group 8"/>
          <p:cNvGrpSpPr/>
          <p:nvPr userDrawn="1"/>
        </p:nvGrpSpPr>
        <p:grpSpPr>
          <a:xfrm rot="16200000">
            <a:off x="7918309" y="821650"/>
            <a:ext cx="1626537" cy="352884"/>
            <a:chOff x="6838724" y="1412999"/>
            <a:chExt cx="2031434" cy="440728"/>
          </a:xfrm>
          <a:solidFill>
            <a:schemeClr val="accent1"/>
          </a:solidFill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6838724" y="1423215"/>
              <a:ext cx="424675" cy="417378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59" y="286"/>
                </a:cxn>
                <a:cxn ang="0">
                  <a:pos x="142" y="59"/>
                </a:cxn>
                <a:cxn ang="0">
                  <a:pos x="227" y="286"/>
                </a:cxn>
                <a:cxn ang="0">
                  <a:pos x="291" y="286"/>
                </a:cxn>
                <a:cxn ang="0">
                  <a:pos x="180" y="0"/>
                </a:cxn>
                <a:cxn ang="0">
                  <a:pos x="109" y="0"/>
                </a:cxn>
                <a:cxn ang="0">
                  <a:pos x="0" y="286"/>
                </a:cxn>
              </a:cxnLst>
              <a:rect l="0" t="0" r="r" b="b"/>
              <a:pathLst>
                <a:path w="291" h="286">
                  <a:moveTo>
                    <a:pt x="0" y="286"/>
                  </a:moveTo>
                  <a:lnTo>
                    <a:pt x="59" y="286"/>
                  </a:lnTo>
                  <a:lnTo>
                    <a:pt x="142" y="59"/>
                  </a:lnTo>
                  <a:lnTo>
                    <a:pt x="227" y="286"/>
                  </a:lnTo>
                  <a:lnTo>
                    <a:pt x="291" y="286"/>
                  </a:lnTo>
                  <a:lnTo>
                    <a:pt x="180" y="0"/>
                  </a:lnTo>
                  <a:lnTo>
                    <a:pt x="109" y="0"/>
                  </a:lnTo>
                  <a:lnTo>
                    <a:pt x="0" y="286"/>
                  </a:ln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7205024" y="1423215"/>
              <a:ext cx="344410" cy="417378"/>
            </a:xfrm>
            <a:custGeom>
              <a:avLst/>
              <a:gdLst/>
              <a:ahLst/>
              <a:cxnLst>
                <a:cxn ang="0">
                  <a:pos x="97" y="45"/>
                </a:cxn>
                <a:cxn ang="0">
                  <a:pos x="19" y="45"/>
                </a:cxn>
                <a:cxn ang="0">
                  <a:pos x="0" y="0"/>
                </a:cxn>
                <a:cxn ang="0">
                  <a:pos x="236" y="0"/>
                </a:cxn>
                <a:cxn ang="0">
                  <a:pos x="236" y="45"/>
                </a:cxn>
                <a:cxn ang="0">
                  <a:pos x="153" y="45"/>
                </a:cxn>
                <a:cxn ang="0">
                  <a:pos x="153" y="286"/>
                </a:cxn>
                <a:cxn ang="0">
                  <a:pos x="97" y="286"/>
                </a:cxn>
                <a:cxn ang="0">
                  <a:pos x="97" y="45"/>
                </a:cxn>
              </a:cxnLst>
              <a:rect l="0" t="0" r="r" b="b"/>
              <a:pathLst>
                <a:path w="236" h="286">
                  <a:moveTo>
                    <a:pt x="97" y="45"/>
                  </a:moveTo>
                  <a:lnTo>
                    <a:pt x="19" y="45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45"/>
                  </a:lnTo>
                  <a:lnTo>
                    <a:pt x="153" y="45"/>
                  </a:lnTo>
                  <a:lnTo>
                    <a:pt x="153" y="286"/>
                  </a:lnTo>
                  <a:lnTo>
                    <a:pt x="97" y="286"/>
                  </a:lnTo>
                  <a:lnTo>
                    <a:pt x="97" y="45"/>
                  </a:ln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600511" y="1423215"/>
              <a:ext cx="345870" cy="417378"/>
            </a:xfrm>
            <a:custGeom>
              <a:avLst/>
              <a:gdLst/>
              <a:ahLst/>
              <a:cxnLst>
                <a:cxn ang="0">
                  <a:pos x="57" y="153"/>
                </a:cxn>
                <a:cxn ang="0">
                  <a:pos x="57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123"/>
                </a:cxn>
                <a:cxn ang="0">
                  <a:pos x="163" y="0"/>
                </a:cxn>
                <a:cxn ang="0">
                  <a:pos x="232" y="0"/>
                </a:cxn>
                <a:cxn ang="0">
                  <a:pos x="114" y="135"/>
                </a:cxn>
                <a:cxn ang="0">
                  <a:pos x="237" y="286"/>
                </a:cxn>
                <a:cxn ang="0">
                  <a:pos x="163" y="286"/>
                </a:cxn>
                <a:cxn ang="0">
                  <a:pos x="57" y="153"/>
                </a:cxn>
              </a:cxnLst>
              <a:rect l="0" t="0" r="r" b="b"/>
              <a:pathLst>
                <a:path w="237" h="286">
                  <a:moveTo>
                    <a:pt x="57" y="153"/>
                  </a:moveTo>
                  <a:lnTo>
                    <a:pt x="57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23"/>
                  </a:lnTo>
                  <a:lnTo>
                    <a:pt x="163" y="0"/>
                  </a:lnTo>
                  <a:lnTo>
                    <a:pt x="232" y="0"/>
                  </a:lnTo>
                  <a:lnTo>
                    <a:pt x="114" y="135"/>
                  </a:lnTo>
                  <a:lnTo>
                    <a:pt x="237" y="286"/>
                  </a:lnTo>
                  <a:lnTo>
                    <a:pt x="163" y="286"/>
                  </a:lnTo>
                  <a:lnTo>
                    <a:pt x="57" y="153"/>
                  </a:ln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7994539" y="1423215"/>
              <a:ext cx="81724" cy="41737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172582" y="1423215"/>
              <a:ext cx="345870" cy="417378"/>
            </a:xfrm>
            <a:custGeom>
              <a:avLst/>
              <a:gdLst/>
              <a:ahLst/>
              <a:cxnLst>
                <a:cxn ang="0">
                  <a:pos x="182" y="210"/>
                </a:cxn>
                <a:cxn ang="0">
                  <a:pos x="182" y="0"/>
                </a:cxn>
                <a:cxn ang="0">
                  <a:pos x="237" y="0"/>
                </a:cxn>
                <a:cxn ang="0">
                  <a:pos x="237" y="286"/>
                </a:cxn>
                <a:cxn ang="0">
                  <a:pos x="166" y="286"/>
                </a:cxn>
                <a:cxn ang="0">
                  <a:pos x="52" y="75"/>
                </a:cxn>
                <a:cxn ang="0">
                  <a:pos x="52" y="286"/>
                </a:cxn>
                <a:cxn ang="0">
                  <a:pos x="0" y="286"/>
                </a:cxn>
                <a:cxn ang="0">
                  <a:pos x="0" y="0"/>
                </a:cxn>
                <a:cxn ang="0">
                  <a:pos x="69" y="0"/>
                </a:cxn>
                <a:cxn ang="0">
                  <a:pos x="182" y="210"/>
                </a:cxn>
              </a:cxnLst>
              <a:rect l="0" t="0" r="r" b="b"/>
              <a:pathLst>
                <a:path w="237" h="286">
                  <a:moveTo>
                    <a:pt x="182" y="210"/>
                  </a:moveTo>
                  <a:lnTo>
                    <a:pt x="182" y="0"/>
                  </a:lnTo>
                  <a:lnTo>
                    <a:pt x="237" y="0"/>
                  </a:lnTo>
                  <a:lnTo>
                    <a:pt x="237" y="286"/>
                  </a:lnTo>
                  <a:lnTo>
                    <a:pt x="166" y="286"/>
                  </a:lnTo>
                  <a:lnTo>
                    <a:pt x="52" y="75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82" y="210"/>
                  </a:ln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8589960" y="1412999"/>
              <a:ext cx="280198" cy="440728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47" y="20"/>
                </a:cxn>
                <a:cxn ang="0">
                  <a:pos x="26" y="35"/>
                </a:cxn>
                <a:cxn ang="0">
                  <a:pos x="53" y="55"/>
                </a:cxn>
                <a:cxn ang="0">
                  <a:pos x="81" y="90"/>
                </a:cxn>
                <a:cxn ang="0">
                  <a:pos x="34" y="128"/>
                </a:cxn>
                <a:cxn ang="0">
                  <a:pos x="0" y="121"/>
                </a:cxn>
                <a:cxn ang="0">
                  <a:pos x="3" y="98"/>
                </a:cxn>
                <a:cxn ang="0">
                  <a:pos x="34" y="108"/>
                </a:cxn>
                <a:cxn ang="0">
                  <a:pos x="56" y="92"/>
                </a:cxn>
                <a:cxn ang="0">
                  <a:pos x="30" y="72"/>
                </a:cxn>
                <a:cxn ang="0">
                  <a:pos x="1" y="38"/>
                </a:cxn>
                <a:cxn ang="0">
                  <a:pos x="45" y="0"/>
                </a:cxn>
                <a:cxn ang="0">
                  <a:pos x="75" y="7"/>
                </a:cxn>
                <a:cxn ang="0">
                  <a:pos x="73" y="26"/>
                </a:cxn>
              </a:cxnLst>
              <a:rect l="0" t="0" r="r" b="b"/>
              <a:pathLst>
                <a:path w="81" h="128">
                  <a:moveTo>
                    <a:pt x="73" y="26"/>
                  </a:moveTo>
                  <a:cubicBezTo>
                    <a:pt x="65" y="22"/>
                    <a:pt x="57" y="20"/>
                    <a:pt x="47" y="20"/>
                  </a:cubicBezTo>
                  <a:cubicBezTo>
                    <a:pt x="38" y="20"/>
                    <a:pt x="26" y="24"/>
                    <a:pt x="26" y="35"/>
                  </a:cubicBezTo>
                  <a:cubicBezTo>
                    <a:pt x="26" y="47"/>
                    <a:pt x="40" y="50"/>
                    <a:pt x="53" y="55"/>
                  </a:cubicBezTo>
                  <a:cubicBezTo>
                    <a:pt x="69" y="62"/>
                    <a:pt x="81" y="70"/>
                    <a:pt x="81" y="90"/>
                  </a:cubicBezTo>
                  <a:cubicBezTo>
                    <a:pt x="81" y="115"/>
                    <a:pt x="61" y="128"/>
                    <a:pt x="34" y="128"/>
                  </a:cubicBezTo>
                  <a:cubicBezTo>
                    <a:pt x="21" y="128"/>
                    <a:pt x="9" y="125"/>
                    <a:pt x="0" y="121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1" y="104"/>
                    <a:pt x="23" y="108"/>
                    <a:pt x="34" y="108"/>
                  </a:cubicBezTo>
                  <a:cubicBezTo>
                    <a:pt x="47" y="108"/>
                    <a:pt x="56" y="103"/>
                    <a:pt x="56" y="92"/>
                  </a:cubicBezTo>
                  <a:cubicBezTo>
                    <a:pt x="56" y="81"/>
                    <a:pt x="43" y="77"/>
                    <a:pt x="30" y="72"/>
                  </a:cubicBezTo>
                  <a:cubicBezTo>
                    <a:pt x="15" y="66"/>
                    <a:pt x="1" y="59"/>
                    <a:pt x="1" y="38"/>
                  </a:cubicBezTo>
                  <a:cubicBezTo>
                    <a:pt x="1" y="13"/>
                    <a:pt x="23" y="0"/>
                    <a:pt x="45" y="0"/>
                  </a:cubicBezTo>
                  <a:cubicBezTo>
                    <a:pt x="58" y="0"/>
                    <a:pt x="67" y="3"/>
                    <a:pt x="75" y="7"/>
                  </a:cubicBezTo>
                  <a:cubicBezTo>
                    <a:pt x="73" y="26"/>
                    <a:pt x="73" y="26"/>
                    <a:pt x="73" y="26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15657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5493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465" y="425768"/>
            <a:ext cx="7104063" cy="6029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325" y="1074420"/>
            <a:ext cx="7119938" cy="5443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E26A-63FB-41DC-B138-F6396BD87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6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D9DC6-49D7-465D-9F04-0B7B201E0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325" y="2403475"/>
            <a:ext cx="3482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700" y="2403475"/>
            <a:ext cx="34845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7151-3B50-442F-84C6-9926E54D05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10035-7874-4FEC-87B9-CF7AFFC2A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E07CE-CBCD-4286-BF6A-4C9DD4CF3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37E83-392E-43EA-874F-54B93B9A3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743AD-0403-407C-97B8-D93A158A4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5488AC-E7EE-4FDB-BD41-79EFD56492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1157288"/>
            <a:ext cx="7104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7325" y="2403475"/>
            <a:ext cx="71199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430338" y="0"/>
            <a:ext cx="7713662" cy="439738"/>
          </a:xfrm>
          <a:prstGeom prst="rect">
            <a:avLst/>
          </a:prstGeom>
          <a:solidFill>
            <a:srgbClr val="DDDD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 r="39195" b="91667"/>
          <a:stretch>
            <a:fillRect/>
          </a:stretch>
        </p:blipFill>
        <p:spPr bwMode="auto">
          <a:xfrm>
            <a:off x="276225" y="206375"/>
            <a:ext cx="1103313" cy="612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1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5100" algn="l" rtl="0" eaLnBrk="1" fontAlgn="base" hangingPunct="1">
        <a:spcBef>
          <a:spcPct val="20000"/>
        </a:spcBef>
        <a:spcAft>
          <a:spcPct val="0"/>
        </a:spcAft>
        <a:buSzPct val="85000"/>
        <a:buFont typeface="Times" pitchFamily="1" charset="0"/>
        <a:buChar char="•"/>
        <a:defRPr sz="2000">
          <a:solidFill>
            <a:schemeClr val="tx1"/>
          </a:solidFill>
          <a:latin typeface="+mn-lt"/>
        </a:defRPr>
      </a:lvl3pPr>
      <a:lvl4pPr marL="1201738" indent="-1682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buChar char="•"/>
        <a:defRPr>
          <a:solidFill>
            <a:schemeClr val="tx1"/>
          </a:solidFill>
          <a:latin typeface="+mn-lt"/>
        </a:defRPr>
      </a:lvl4pPr>
      <a:lvl5pPr marL="1425575" indent="-1095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defRPr>
          <a:solidFill>
            <a:schemeClr val="tx1"/>
          </a:solidFill>
          <a:latin typeface="+mn-lt"/>
        </a:defRPr>
      </a:lvl5pPr>
      <a:lvl6pPr marL="1882775" indent="-1095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defRPr>
          <a:solidFill>
            <a:schemeClr val="tx1"/>
          </a:solidFill>
          <a:latin typeface="+mn-lt"/>
        </a:defRPr>
      </a:lvl6pPr>
      <a:lvl7pPr marL="2339975" indent="-1095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defRPr>
          <a:solidFill>
            <a:schemeClr val="tx1"/>
          </a:solidFill>
          <a:latin typeface="+mn-lt"/>
        </a:defRPr>
      </a:lvl7pPr>
      <a:lvl8pPr marL="2797175" indent="-1095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defRPr>
          <a:solidFill>
            <a:schemeClr val="tx1"/>
          </a:solidFill>
          <a:latin typeface="+mn-lt"/>
        </a:defRPr>
      </a:lvl8pPr>
      <a:lvl9pPr marL="3254375" indent="-1095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044" y="156654"/>
            <a:ext cx="8290046" cy="7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1232" y="6415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94A58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53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94A58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6142" y="6415342"/>
            <a:ext cx="1061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A0697F-D92A-44AE-9631-4DF4FB2C44EF}" type="slidenum">
              <a:rPr lang="en-GB" smtClean="0">
                <a:solidFill>
                  <a:srgbClr val="394A58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394A58"/>
              </a:solidFill>
              <a:latin typeface="Arial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 rot="-5400000">
            <a:off x="8073231" y="812007"/>
            <a:ext cx="1230313" cy="273050"/>
            <a:chOff x="3078" y="3192"/>
            <a:chExt cx="765" cy="166"/>
          </a:xfrm>
          <a:solidFill>
            <a:schemeClr val="accent1"/>
          </a:solidFill>
        </p:grpSpPr>
        <p:sp>
          <p:nvSpPr>
            <p:cNvPr id="8" name="Freeform 35"/>
            <p:cNvSpPr>
              <a:spLocks/>
            </p:cNvSpPr>
            <p:nvPr/>
          </p:nvSpPr>
          <p:spPr bwMode="black">
            <a:xfrm>
              <a:off x="3078" y="3197"/>
              <a:ext cx="159" cy="15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98" y="0"/>
                </a:cxn>
                <a:cxn ang="0">
                  <a:pos x="159" y="154"/>
                </a:cxn>
                <a:cxn ang="0">
                  <a:pos x="124" y="154"/>
                </a:cxn>
                <a:cxn ang="0">
                  <a:pos x="78" y="32"/>
                </a:cxn>
                <a:cxn ang="0">
                  <a:pos x="34" y="154"/>
                </a:cxn>
                <a:cxn ang="0">
                  <a:pos x="0" y="154"/>
                </a:cxn>
                <a:cxn ang="0">
                  <a:pos x="60" y="0"/>
                </a:cxn>
              </a:cxnLst>
              <a:rect l="0" t="0" r="r" b="b"/>
              <a:pathLst>
                <a:path w="159" h="154">
                  <a:moveTo>
                    <a:pt x="60" y="0"/>
                  </a:moveTo>
                  <a:lnTo>
                    <a:pt x="98" y="0"/>
                  </a:lnTo>
                  <a:lnTo>
                    <a:pt x="159" y="154"/>
                  </a:lnTo>
                  <a:lnTo>
                    <a:pt x="124" y="154"/>
                  </a:lnTo>
                  <a:lnTo>
                    <a:pt x="78" y="32"/>
                  </a:lnTo>
                  <a:lnTo>
                    <a:pt x="34" y="154"/>
                  </a:lnTo>
                  <a:lnTo>
                    <a:pt x="0" y="154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black">
            <a:xfrm>
              <a:off x="3209" y="3197"/>
              <a:ext cx="118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30" y="24"/>
                </a:cxn>
                <a:cxn ang="0">
                  <a:pos x="84" y="24"/>
                </a:cxn>
                <a:cxn ang="0">
                  <a:pos x="84" y="154"/>
                </a:cxn>
                <a:cxn ang="0">
                  <a:pos x="53" y="154"/>
                </a:cxn>
                <a:cxn ang="0">
                  <a:pos x="53" y="24"/>
                </a:cxn>
                <a:cxn ang="0">
                  <a:pos x="9" y="24"/>
                </a:cxn>
                <a:cxn ang="0">
                  <a:pos x="0" y="0"/>
                </a:cxn>
              </a:cxnLst>
              <a:rect l="0" t="0" r="r" b="b"/>
              <a:pathLst>
                <a:path w="130" h="154">
                  <a:moveTo>
                    <a:pt x="0" y="0"/>
                  </a:moveTo>
                  <a:lnTo>
                    <a:pt x="130" y="0"/>
                  </a:lnTo>
                  <a:lnTo>
                    <a:pt x="130" y="24"/>
                  </a:lnTo>
                  <a:lnTo>
                    <a:pt x="84" y="24"/>
                  </a:lnTo>
                  <a:lnTo>
                    <a:pt x="84" y="154"/>
                  </a:lnTo>
                  <a:lnTo>
                    <a:pt x="53" y="154"/>
                  </a:lnTo>
                  <a:lnTo>
                    <a:pt x="53" y="24"/>
                  </a:lnTo>
                  <a:lnTo>
                    <a:pt x="9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black">
            <a:xfrm>
              <a:off x="3360" y="3197"/>
              <a:ext cx="115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66"/>
                </a:cxn>
                <a:cxn ang="0">
                  <a:pos x="88" y="0"/>
                </a:cxn>
                <a:cxn ang="0">
                  <a:pos x="127" y="0"/>
                </a:cxn>
                <a:cxn ang="0">
                  <a:pos x="61" y="72"/>
                </a:cxn>
                <a:cxn ang="0">
                  <a:pos x="128" y="154"/>
                </a:cxn>
                <a:cxn ang="0">
                  <a:pos x="88" y="154"/>
                </a:cxn>
                <a:cxn ang="0">
                  <a:pos x="30" y="82"/>
                </a:cxn>
                <a:cxn ang="0">
                  <a:pos x="30" y="154"/>
                </a:cxn>
                <a:cxn ang="0">
                  <a:pos x="0" y="154"/>
                </a:cxn>
                <a:cxn ang="0">
                  <a:pos x="0" y="0"/>
                </a:cxn>
              </a:cxnLst>
              <a:rect l="0" t="0" r="r" b="b"/>
              <a:pathLst>
                <a:path w="128" h="154">
                  <a:moveTo>
                    <a:pt x="0" y="0"/>
                  </a:moveTo>
                  <a:lnTo>
                    <a:pt x="30" y="0"/>
                  </a:lnTo>
                  <a:lnTo>
                    <a:pt x="30" y="66"/>
                  </a:lnTo>
                  <a:lnTo>
                    <a:pt x="88" y="0"/>
                  </a:lnTo>
                  <a:lnTo>
                    <a:pt x="127" y="0"/>
                  </a:lnTo>
                  <a:lnTo>
                    <a:pt x="61" y="72"/>
                  </a:lnTo>
                  <a:lnTo>
                    <a:pt x="128" y="154"/>
                  </a:lnTo>
                  <a:lnTo>
                    <a:pt x="88" y="154"/>
                  </a:lnTo>
                  <a:lnTo>
                    <a:pt x="30" y="82"/>
                  </a:lnTo>
                  <a:lnTo>
                    <a:pt x="30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black">
            <a:xfrm>
              <a:off x="3500" y="3197"/>
              <a:ext cx="32" cy="154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black">
            <a:xfrm>
              <a:off x="3572" y="3197"/>
              <a:ext cx="120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101" y="113"/>
                </a:cxn>
                <a:cxn ang="0">
                  <a:pos x="101" y="0"/>
                </a:cxn>
                <a:cxn ang="0">
                  <a:pos x="130" y="0"/>
                </a:cxn>
                <a:cxn ang="0">
                  <a:pos x="130" y="154"/>
                </a:cxn>
                <a:cxn ang="0">
                  <a:pos x="92" y="154"/>
                </a:cxn>
                <a:cxn ang="0">
                  <a:pos x="29" y="41"/>
                </a:cxn>
                <a:cxn ang="0">
                  <a:pos x="29" y="154"/>
                </a:cxn>
                <a:cxn ang="0">
                  <a:pos x="0" y="154"/>
                </a:cxn>
                <a:cxn ang="0">
                  <a:pos x="0" y="0"/>
                </a:cxn>
              </a:cxnLst>
              <a:rect l="0" t="0" r="r" b="b"/>
              <a:pathLst>
                <a:path w="130" h="154">
                  <a:moveTo>
                    <a:pt x="0" y="0"/>
                  </a:moveTo>
                  <a:lnTo>
                    <a:pt x="38" y="0"/>
                  </a:lnTo>
                  <a:lnTo>
                    <a:pt x="101" y="113"/>
                  </a:lnTo>
                  <a:lnTo>
                    <a:pt x="101" y="0"/>
                  </a:lnTo>
                  <a:lnTo>
                    <a:pt x="130" y="0"/>
                  </a:lnTo>
                  <a:lnTo>
                    <a:pt x="130" y="154"/>
                  </a:lnTo>
                  <a:lnTo>
                    <a:pt x="92" y="154"/>
                  </a:lnTo>
                  <a:lnTo>
                    <a:pt x="29" y="41"/>
                  </a:lnTo>
                  <a:lnTo>
                    <a:pt x="29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black">
            <a:xfrm>
              <a:off x="3727" y="3192"/>
              <a:ext cx="108" cy="166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81" y="2"/>
                </a:cxn>
                <a:cxn ang="0">
                  <a:pos x="98" y="9"/>
                </a:cxn>
                <a:cxn ang="0">
                  <a:pos x="95" y="34"/>
                </a:cxn>
                <a:cxn ang="0">
                  <a:pos x="78" y="28"/>
                </a:cxn>
                <a:cxn ang="0">
                  <a:pos x="59" y="26"/>
                </a:cxn>
                <a:cxn ang="0">
                  <a:pos x="50" y="28"/>
                </a:cxn>
                <a:cxn ang="0">
                  <a:pos x="43" y="31"/>
                </a:cxn>
                <a:cxn ang="0">
                  <a:pos x="36" y="37"/>
                </a:cxn>
                <a:cxn ang="0">
                  <a:pos x="33" y="46"/>
                </a:cxn>
                <a:cxn ang="0">
                  <a:pos x="36" y="55"/>
                </a:cxn>
                <a:cxn ang="0">
                  <a:pos x="44" y="61"/>
                </a:cxn>
                <a:cxn ang="0">
                  <a:pos x="56" y="66"/>
                </a:cxn>
                <a:cxn ang="0">
                  <a:pos x="69" y="72"/>
                </a:cxn>
                <a:cxn ang="0">
                  <a:pos x="84" y="78"/>
                </a:cxn>
                <a:cxn ang="0">
                  <a:pos x="95" y="87"/>
                </a:cxn>
                <a:cxn ang="0">
                  <a:pos x="102" y="100"/>
                </a:cxn>
                <a:cxn ang="0">
                  <a:pos x="105" y="117"/>
                </a:cxn>
                <a:cxn ang="0">
                  <a:pos x="102" y="133"/>
                </a:cxn>
                <a:cxn ang="0">
                  <a:pos x="95" y="147"/>
                </a:cxn>
                <a:cxn ang="0">
                  <a:pos x="81" y="158"/>
                </a:cxn>
                <a:cxn ang="0">
                  <a:pos x="64" y="164"/>
                </a:cxn>
                <a:cxn ang="0">
                  <a:pos x="44" y="166"/>
                </a:cxn>
                <a:cxn ang="0">
                  <a:pos x="20" y="163"/>
                </a:cxn>
                <a:cxn ang="0">
                  <a:pos x="0" y="155"/>
                </a:cxn>
                <a:cxn ang="0">
                  <a:pos x="4" y="127"/>
                </a:cxn>
                <a:cxn ang="0">
                  <a:pos x="23" y="136"/>
                </a:cxn>
                <a:cxn ang="0">
                  <a:pos x="44" y="140"/>
                </a:cxn>
                <a:cxn ang="0">
                  <a:pos x="55" y="138"/>
                </a:cxn>
                <a:cxn ang="0">
                  <a:pos x="64" y="135"/>
                </a:cxn>
                <a:cxn ang="0">
                  <a:pos x="70" y="127"/>
                </a:cxn>
                <a:cxn ang="0">
                  <a:pos x="72" y="118"/>
                </a:cxn>
                <a:cxn ang="0">
                  <a:pos x="69" y="109"/>
                </a:cxn>
                <a:cxn ang="0">
                  <a:pos x="61" y="103"/>
                </a:cxn>
                <a:cxn ang="0">
                  <a:pos x="50" y="98"/>
                </a:cxn>
                <a:cxn ang="0">
                  <a:pos x="38" y="92"/>
                </a:cxn>
                <a:cxn ang="0">
                  <a:pos x="17" y="83"/>
                </a:cxn>
                <a:cxn ang="0">
                  <a:pos x="9" y="74"/>
                </a:cxn>
                <a:cxn ang="0">
                  <a:pos x="3" y="63"/>
                </a:cxn>
                <a:cxn ang="0">
                  <a:pos x="1" y="49"/>
                </a:cxn>
                <a:cxn ang="0">
                  <a:pos x="4" y="32"/>
                </a:cxn>
                <a:cxn ang="0">
                  <a:pos x="13" y="19"/>
                </a:cxn>
                <a:cxn ang="0">
                  <a:pos x="26" y="8"/>
                </a:cxn>
                <a:cxn ang="0">
                  <a:pos x="41" y="2"/>
                </a:cxn>
                <a:cxn ang="0">
                  <a:pos x="58" y="0"/>
                </a:cxn>
              </a:cxnLst>
              <a:rect l="0" t="0" r="r" b="b"/>
              <a:pathLst>
                <a:path w="105" h="166">
                  <a:moveTo>
                    <a:pt x="58" y="0"/>
                  </a:moveTo>
                  <a:lnTo>
                    <a:pt x="81" y="2"/>
                  </a:lnTo>
                  <a:lnTo>
                    <a:pt x="98" y="9"/>
                  </a:lnTo>
                  <a:lnTo>
                    <a:pt x="95" y="34"/>
                  </a:lnTo>
                  <a:lnTo>
                    <a:pt x="78" y="28"/>
                  </a:lnTo>
                  <a:lnTo>
                    <a:pt x="59" y="26"/>
                  </a:lnTo>
                  <a:lnTo>
                    <a:pt x="50" y="28"/>
                  </a:lnTo>
                  <a:lnTo>
                    <a:pt x="43" y="31"/>
                  </a:lnTo>
                  <a:lnTo>
                    <a:pt x="36" y="37"/>
                  </a:lnTo>
                  <a:lnTo>
                    <a:pt x="33" y="46"/>
                  </a:lnTo>
                  <a:lnTo>
                    <a:pt x="36" y="55"/>
                  </a:lnTo>
                  <a:lnTo>
                    <a:pt x="44" y="61"/>
                  </a:lnTo>
                  <a:lnTo>
                    <a:pt x="56" y="66"/>
                  </a:lnTo>
                  <a:lnTo>
                    <a:pt x="69" y="72"/>
                  </a:lnTo>
                  <a:lnTo>
                    <a:pt x="84" y="78"/>
                  </a:lnTo>
                  <a:lnTo>
                    <a:pt x="95" y="87"/>
                  </a:lnTo>
                  <a:lnTo>
                    <a:pt x="102" y="100"/>
                  </a:lnTo>
                  <a:lnTo>
                    <a:pt x="105" y="117"/>
                  </a:lnTo>
                  <a:lnTo>
                    <a:pt x="102" y="133"/>
                  </a:lnTo>
                  <a:lnTo>
                    <a:pt x="95" y="147"/>
                  </a:lnTo>
                  <a:lnTo>
                    <a:pt x="81" y="158"/>
                  </a:lnTo>
                  <a:lnTo>
                    <a:pt x="64" y="164"/>
                  </a:lnTo>
                  <a:lnTo>
                    <a:pt x="44" y="166"/>
                  </a:lnTo>
                  <a:lnTo>
                    <a:pt x="20" y="163"/>
                  </a:lnTo>
                  <a:lnTo>
                    <a:pt x="0" y="155"/>
                  </a:lnTo>
                  <a:lnTo>
                    <a:pt x="4" y="127"/>
                  </a:lnTo>
                  <a:lnTo>
                    <a:pt x="23" y="136"/>
                  </a:lnTo>
                  <a:lnTo>
                    <a:pt x="44" y="140"/>
                  </a:lnTo>
                  <a:lnTo>
                    <a:pt x="55" y="138"/>
                  </a:lnTo>
                  <a:lnTo>
                    <a:pt x="64" y="135"/>
                  </a:lnTo>
                  <a:lnTo>
                    <a:pt x="70" y="127"/>
                  </a:lnTo>
                  <a:lnTo>
                    <a:pt x="72" y="118"/>
                  </a:lnTo>
                  <a:lnTo>
                    <a:pt x="69" y="109"/>
                  </a:lnTo>
                  <a:lnTo>
                    <a:pt x="61" y="103"/>
                  </a:lnTo>
                  <a:lnTo>
                    <a:pt x="50" y="98"/>
                  </a:lnTo>
                  <a:lnTo>
                    <a:pt x="38" y="92"/>
                  </a:lnTo>
                  <a:lnTo>
                    <a:pt x="17" y="83"/>
                  </a:lnTo>
                  <a:lnTo>
                    <a:pt x="9" y="74"/>
                  </a:lnTo>
                  <a:lnTo>
                    <a:pt x="3" y="63"/>
                  </a:lnTo>
                  <a:lnTo>
                    <a:pt x="1" y="49"/>
                  </a:lnTo>
                  <a:lnTo>
                    <a:pt x="4" y="32"/>
                  </a:lnTo>
                  <a:lnTo>
                    <a:pt x="13" y="19"/>
                  </a:lnTo>
                  <a:lnTo>
                    <a:pt x="26" y="8"/>
                  </a:lnTo>
                  <a:lnTo>
                    <a:pt x="41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500" dirty="0">
                <a:solidFill>
                  <a:srgbClr val="394A58"/>
                </a:solidFill>
                <a:latin typeface="Arial"/>
                <a:ea typeface="ＭＳ Ｐゴシック" pitchFamily="34" charset="-128"/>
              </a:endParaRPr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99097" y="1705329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85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6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200"/>
        </a:spcBef>
        <a:buSzPct val="80000"/>
        <a:buFont typeface="Arial" pitchFamily="34" charset="0"/>
        <a:buChar char="●"/>
        <a:defRPr lang="en-US" sz="2400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66700" algn="l" defTabSz="914400" rtl="0" eaLnBrk="1" latinLnBrk="0" hangingPunct="1">
        <a:lnSpc>
          <a:spcPct val="90000"/>
        </a:lnSpc>
        <a:spcBef>
          <a:spcPts val="900"/>
        </a:spcBef>
        <a:buSzPct val="100000"/>
        <a:buFont typeface="Tahoma" pitchFamily="34" charset="0"/>
        <a:buChar char="–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731520" indent="-261938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●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873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1188720" indent="-252413" algn="l" defTabSz="914400" rtl="0" eaLnBrk="1" latinLnBrk="0" hangingPunct="1">
        <a:lnSpc>
          <a:spcPct val="90000"/>
        </a:lnSpc>
        <a:spcBef>
          <a:spcPts val="800"/>
        </a:spcBef>
        <a:buFont typeface="Tahoma" pitchFamily="34" charset="0"/>
        <a:buChar char="–"/>
        <a:defRPr lang="en-GB" sz="1600" kern="120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4274" y="2320263"/>
            <a:ext cx="4907964" cy="1852242"/>
          </a:xfrm>
        </p:spPr>
        <p:txBody>
          <a:bodyPr/>
          <a:lstStyle/>
          <a:p>
            <a:pPr algn="ctr"/>
            <a:r>
              <a:rPr lang="en-US" sz="3600" dirty="0" smtClean="0"/>
              <a:t>Maximizing the Beneficial Impact of the SEP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370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8448" y="544728"/>
            <a:ext cx="7104063" cy="1143000"/>
          </a:xfrm>
        </p:spPr>
        <p:txBody>
          <a:bodyPr/>
          <a:lstStyle/>
          <a:p>
            <a:r>
              <a:rPr lang="en-US" dirty="0" smtClean="0"/>
              <a:t>Beneficial Reuse of Tampa AWT wastewater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15977" r="29654" b="14253"/>
          <a:stretch/>
        </p:blipFill>
        <p:spPr bwMode="auto">
          <a:xfrm>
            <a:off x="3417903" y="1789305"/>
            <a:ext cx="5504156" cy="481766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5541145" y="2920754"/>
            <a:ext cx="408372" cy="23614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078028" y="3195961"/>
            <a:ext cx="390616" cy="328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078028" y="3968318"/>
            <a:ext cx="463117" cy="3462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078028" y="3549591"/>
            <a:ext cx="463117" cy="328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1938" y="2231773"/>
            <a:ext cx="2982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Regional Benefits</a:t>
            </a:r>
          </a:p>
          <a:p>
            <a:endParaRPr lang="en-US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Major nitrogen load reduction from Tampa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Rehydration of Crews Lake and the upper </a:t>
            </a:r>
            <a:r>
              <a:rPr lang="en-US" sz="1400" dirty="0" err="1" smtClean="0">
                <a:latin typeface="+mn-lt"/>
              </a:rPr>
              <a:t>Pithlachascotee</a:t>
            </a:r>
            <a:r>
              <a:rPr lang="en-US" sz="1400" dirty="0" smtClean="0">
                <a:latin typeface="+mn-lt"/>
              </a:rPr>
              <a:t> River</a:t>
            </a:r>
          </a:p>
          <a:p>
            <a:endParaRPr lang="en-US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Recharge of regional potable water </a:t>
            </a:r>
            <a:r>
              <a:rPr lang="en-US" sz="1400" dirty="0" err="1" smtClean="0">
                <a:latin typeface="+mn-lt"/>
              </a:rPr>
              <a:t>wellfields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and affected lakes and wetlands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580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8448" y="544728"/>
            <a:ext cx="7104063" cy="1143000"/>
          </a:xfrm>
        </p:spPr>
        <p:txBody>
          <a:bodyPr/>
          <a:lstStyle/>
          <a:p>
            <a:r>
              <a:rPr lang="en-US" dirty="0" smtClean="0"/>
              <a:t>Naples Bay/Rookery Bay Restoration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1938" y="2170408"/>
            <a:ext cx="29828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Regional Benefits</a:t>
            </a:r>
          </a:p>
          <a:p>
            <a:endParaRPr lang="en-US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Major nutrient load reduction from Naples Bay</a:t>
            </a:r>
          </a:p>
          <a:p>
            <a:endParaRPr lang="en-US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Restoration of natural salinity patterns in Naples Bay and Rookery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Re-establishment of native oyster bars</a:t>
            </a:r>
          </a:p>
          <a:p>
            <a:endParaRPr lang="en-US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+mn-lt"/>
              </a:rPr>
              <a:t>Seagrass</a:t>
            </a:r>
            <a:r>
              <a:rPr lang="en-US" sz="1400" dirty="0" smtClean="0">
                <a:latin typeface="+mn-lt"/>
              </a:rPr>
              <a:t>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13735" r="11234" b="7558"/>
          <a:stretch/>
        </p:blipFill>
        <p:spPr bwMode="auto">
          <a:xfrm>
            <a:off x="3392750" y="2253177"/>
            <a:ext cx="5552211" cy="4123224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4456945" y="3462292"/>
            <a:ext cx="157099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168855" y="4637104"/>
            <a:ext cx="390616" cy="328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637323" y="5073588"/>
            <a:ext cx="390616" cy="328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033993" y="5526350"/>
            <a:ext cx="390616" cy="3284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180339" y="3596935"/>
            <a:ext cx="435005" cy="7989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5882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810" y="436070"/>
            <a:ext cx="7104063" cy="1143000"/>
          </a:xfrm>
        </p:spPr>
        <p:txBody>
          <a:bodyPr/>
          <a:lstStyle/>
          <a:p>
            <a:r>
              <a:rPr lang="en-US" dirty="0" smtClean="0"/>
              <a:t>Potential Sources of Leverage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568" y="1433182"/>
            <a:ext cx="7119938" cy="4656398"/>
          </a:xfrm>
        </p:spPr>
        <p:txBody>
          <a:bodyPr/>
          <a:lstStyle/>
          <a:p>
            <a:pPr lvl="0"/>
            <a:r>
              <a:rPr lang="en-US" sz="2000" dirty="0" smtClean="0"/>
              <a:t>Other </a:t>
            </a:r>
            <a:r>
              <a:rPr lang="en-US" sz="2000" dirty="0"/>
              <a:t>Restore </a:t>
            </a:r>
            <a:r>
              <a:rPr lang="en-US" sz="2000" dirty="0" smtClean="0"/>
              <a:t>Act sources (Pots 1 and 2)</a:t>
            </a:r>
          </a:p>
          <a:p>
            <a:pPr lvl="0"/>
            <a:r>
              <a:rPr lang="en-US" sz="2000" dirty="0" smtClean="0"/>
              <a:t>Individual county economic settlements</a:t>
            </a:r>
            <a:endParaRPr lang="en-US" sz="1600" dirty="0" smtClean="0"/>
          </a:p>
          <a:p>
            <a:pPr lvl="0"/>
            <a:r>
              <a:rPr lang="en-US" sz="2000" dirty="0" smtClean="0"/>
              <a:t>Other DWH settlement sources</a:t>
            </a:r>
            <a:endParaRPr lang="en-US" sz="2000" dirty="0"/>
          </a:p>
          <a:p>
            <a:pPr lvl="1"/>
            <a:r>
              <a:rPr lang="en-US" sz="1600" dirty="0" smtClean="0"/>
              <a:t>Triumph </a:t>
            </a:r>
            <a:r>
              <a:rPr lang="en-US" sz="1600" dirty="0"/>
              <a:t>Gulf </a:t>
            </a:r>
            <a:r>
              <a:rPr lang="en-US" sz="1600" dirty="0" smtClean="0"/>
              <a:t>Coast = economic projects</a:t>
            </a:r>
          </a:p>
          <a:p>
            <a:pPr lvl="1"/>
            <a:r>
              <a:rPr lang="en-US" sz="1600" dirty="0" smtClean="0"/>
              <a:t>NFWF = environmental projects</a:t>
            </a:r>
          </a:p>
          <a:p>
            <a:pPr lvl="1"/>
            <a:r>
              <a:rPr lang="en-US" sz="1600" dirty="0" smtClean="0"/>
              <a:t>NRDA = environmental and recreational projects</a:t>
            </a:r>
          </a:p>
          <a:p>
            <a:pPr lvl="0"/>
            <a:r>
              <a:rPr lang="en-US" sz="2000" dirty="0" smtClean="0"/>
              <a:t>State/regional </a:t>
            </a:r>
            <a:r>
              <a:rPr lang="en-US" sz="2000" dirty="0"/>
              <a:t>agency sources</a:t>
            </a:r>
          </a:p>
          <a:p>
            <a:pPr lvl="1"/>
            <a:r>
              <a:rPr lang="en-US" dirty="0" smtClean="0"/>
              <a:t>FDEP</a:t>
            </a:r>
          </a:p>
          <a:p>
            <a:pPr lvl="2"/>
            <a:r>
              <a:rPr lang="en-US" sz="1600" dirty="0" smtClean="0"/>
              <a:t>319 grants = </a:t>
            </a:r>
            <a:r>
              <a:rPr lang="en-US" sz="1600" dirty="0" err="1" smtClean="0"/>
              <a:t>stormwater</a:t>
            </a:r>
            <a:endParaRPr lang="en-US" sz="1600" dirty="0" smtClean="0"/>
          </a:p>
          <a:p>
            <a:pPr lvl="2"/>
            <a:r>
              <a:rPr lang="en-US" sz="1600" dirty="0" smtClean="0"/>
              <a:t>Amendment 1 = land acquisition</a:t>
            </a:r>
            <a:endParaRPr lang="en-US" sz="1600" dirty="0"/>
          </a:p>
          <a:p>
            <a:pPr lvl="1"/>
            <a:r>
              <a:rPr lang="en-US" dirty="0"/>
              <a:t>Water Management </a:t>
            </a:r>
            <a:r>
              <a:rPr lang="en-US" dirty="0" smtClean="0"/>
              <a:t>Districts</a:t>
            </a:r>
          </a:p>
          <a:p>
            <a:pPr lvl="2"/>
            <a:r>
              <a:rPr lang="en-US" sz="1600" dirty="0" smtClean="0"/>
              <a:t>SWIM Program funds</a:t>
            </a:r>
          </a:p>
          <a:p>
            <a:pPr lvl="2"/>
            <a:r>
              <a:rPr lang="en-US" sz="1600" dirty="0" smtClean="0"/>
              <a:t>Local government cooperative funding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5" descr="C:\Users\der\AppData\Local\Microsoft\Windows\Temporary Internet Files\Content.IE5\WVZ2B605\leverage-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86" y="3606081"/>
            <a:ext cx="2938750" cy="17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 bwMode="auto">
          <a:xfrm>
            <a:off x="6480706" y="2485749"/>
            <a:ext cx="268683" cy="949911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8154" y="277871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A6E00"/>
                </a:solidFill>
                <a:latin typeface="+mn-lt"/>
              </a:rPr>
              <a:t>Panhandle focused</a:t>
            </a:r>
            <a:endParaRPr lang="en-US" sz="1800" dirty="0">
              <a:solidFill>
                <a:srgbClr val="FA6E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51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06" y="3769285"/>
            <a:ext cx="1252049" cy="9144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18" name="Up-Down Arrow 17"/>
          <p:cNvSpPr/>
          <p:nvPr/>
        </p:nvSpPr>
        <p:spPr bwMode="auto">
          <a:xfrm>
            <a:off x="1628797" y="2780854"/>
            <a:ext cx="363474" cy="912114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2426" y="3061815"/>
            <a:ext cx="1606418" cy="31713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Potential Projects</a:t>
            </a:r>
          </a:p>
        </p:txBody>
      </p:sp>
      <p:sp>
        <p:nvSpPr>
          <p:cNvPr id="21" name="Right Arrow 20"/>
          <p:cNvSpPr/>
          <p:nvPr/>
        </p:nvSpPr>
        <p:spPr bwMode="auto">
          <a:xfrm>
            <a:off x="2744807" y="4044748"/>
            <a:ext cx="733806" cy="3634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53462" r="36535" b="8235"/>
          <a:stretch/>
        </p:blipFill>
        <p:spPr>
          <a:xfrm>
            <a:off x="6583144" y="3772130"/>
            <a:ext cx="1643092" cy="903304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6600900" y="5563898"/>
            <a:ext cx="16430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Draft SEP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7222953" y="4746364"/>
            <a:ext cx="363474" cy="73380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1026" name="Picture 2" descr="http://tse1.mm.bing.net/th?&amp;id=OIP.M6b8c9d6e50d4f6dbee5bfbfd4cb4eec1H0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53" y="5397869"/>
            <a:ext cx="1167347" cy="117518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2879453" y="5803723"/>
            <a:ext cx="733806" cy="36347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5462100" y="5839361"/>
            <a:ext cx="912114" cy="36347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02462" y="5528260"/>
            <a:ext cx="16430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A6E00"/>
                </a:solidFill>
              </a:rPr>
              <a:t>Final SEP Submitted to the Council</a:t>
            </a:r>
            <a:endParaRPr lang="en-US" sz="1400" dirty="0">
              <a:solidFill>
                <a:srgbClr val="FA6E00"/>
              </a:solidFill>
            </a:endParaRPr>
          </a:p>
        </p:txBody>
      </p:sp>
      <p:sp>
        <p:nvSpPr>
          <p:cNvPr id="27" name="Left-Right Arrow 26"/>
          <p:cNvSpPr/>
          <p:nvPr/>
        </p:nvSpPr>
        <p:spPr bwMode="auto">
          <a:xfrm>
            <a:off x="5534598" y="4052449"/>
            <a:ext cx="912114" cy="36347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28" name="Picture 2" descr="http://upload.wikimedia.org/wikipedia/en/thumb/b/b0/FDEPlogo.jpg/220px-FDEP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2" y="1418983"/>
            <a:ext cx="1826276" cy="1186371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716702" y="3757039"/>
            <a:ext cx="16430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Sort, screen, map, evaluate &amp; rank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Projects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3324" y="1123622"/>
            <a:ext cx="1835154" cy="276999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DEP Project Portal</a:t>
            </a:r>
            <a:endParaRPr lang="en-US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613259" y="1012151"/>
            <a:ext cx="5530741" cy="1143000"/>
          </a:xfrm>
        </p:spPr>
        <p:txBody>
          <a:bodyPr/>
          <a:lstStyle/>
          <a:p>
            <a:r>
              <a:rPr lang="en-US" dirty="0" smtClean="0"/>
              <a:t>County-Independent SEP Development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0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85747" y="1288917"/>
            <a:ext cx="1659807" cy="1376065"/>
            <a:chOff x="933096" y="976344"/>
            <a:chExt cx="1790384" cy="1600200"/>
          </a:xfrm>
        </p:grpSpPr>
        <p:pic>
          <p:nvPicPr>
            <p:cNvPr id="11" name="Pictur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96" y="976344"/>
              <a:ext cx="1790384" cy="1600200"/>
            </a:xfrm>
            <a:prstGeom prst="rect">
              <a:avLst/>
            </a:prstGeom>
            <a:ln w="25400">
              <a:solidFill>
                <a:srgbClr val="0070C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057233" y="1880420"/>
              <a:ext cx="981218" cy="536862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  <a:latin typeface="+mn-lt"/>
                </a:rPr>
                <a:t>Individual Counties</a:t>
              </a:r>
              <a:endParaRPr lang="en-US" sz="1200" b="1" dirty="0">
                <a:solidFill>
                  <a:srgbClr val="0070C0"/>
                </a:solidFill>
                <a:latin typeface="+mn-l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06" y="3769285"/>
            <a:ext cx="1252049" cy="9144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259" y="1012151"/>
            <a:ext cx="4646969" cy="1143000"/>
          </a:xfrm>
        </p:spPr>
        <p:txBody>
          <a:bodyPr/>
          <a:lstStyle/>
          <a:p>
            <a:r>
              <a:rPr lang="en-US" dirty="0" smtClean="0"/>
              <a:t>County-Driven SEP Development Process</a:t>
            </a:r>
            <a:endParaRPr lang="en-US" dirty="0"/>
          </a:p>
        </p:txBody>
      </p:sp>
      <p:sp>
        <p:nvSpPr>
          <p:cNvPr id="18" name="Up-Down Arrow 17"/>
          <p:cNvSpPr/>
          <p:nvPr/>
        </p:nvSpPr>
        <p:spPr bwMode="auto">
          <a:xfrm>
            <a:off x="1628797" y="2754220"/>
            <a:ext cx="363474" cy="912114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2426" y="3061815"/>
            <a:ext cx="1606418" cy="317135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+mn-lt"/>
              </a:rPr>
              <a:t>Potential Projects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25581" y="3769130"/>
            <a:ext cx="16430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Conceptual Designs &amp; Feasibility Studies</a:t>
            </a:r>
            <a:endParaRPr lang="en-US" sz="1400" dirty="0"/>
          </a:p>
        </p:txBody>
      </p:sp>
      <p:sp>
        <p:nvSpPr>
          <p:cNvPr id="21" name="Right Arrow 20"/>
          <p:cNvSpPr/>
          <p:nvPr/>
        </p:nvSpPr>
        <p:spPr bwMode="auto">
          <a:xfrm>
            <a:off x="2744807" y="4044748"/>
            <a:ext cx="733806" cy="3634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53462" r="36535" b="8235"/>
          <a:stretch/>
        </p:blipFill>
        <p:spPr>
          <a:xfrm>
            <a:off x="6583144" y="3772130"/>
            <a:ext cx="1643092" cy="903304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6600900" y="5563898"/>
            <a:ext cx="16430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Grant-Ready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Draft </a:t>
            </a:r>
            <a:r>
              <a:rPr lang="en-US" sz="1400" dirty="0">
                <a:solidFill>
                  <a:srgbClr val="0070C0"/>
                </a:solidFill>
              </a:rPr>
              <a:t>SEP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7222953" y="4746364"/>
            <a:ext cx="363474" cy="73380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1026" name="Picture 2" descr="http://tse1.mm.bing.net/th?&amp;id=OIP.M6b8c9d6e50d4f6dbee5bfbfd4cb4eec1H0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53" y="5397869"/>
            <a:ext cx="1167347" cy="117518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2879453" y="5803723"/>
            <a:ext cx="733806" cy="36347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5462100" y="5839361"/>
            <a:ext cx="912114" cy="36347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02462" y="5528260"/>
            <a:ext cx="16430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A6E00"/>
                </a:solidFill>
              </a:rPr>
              <a:t>Final SEP Submitted to the Council</a:t>
            </a:r>
            <a:endParaRPr lang="en-US" sz="1400" dirty="0">
              <a:solidFill>
                <a:srgbClr val="FA6E00"/>
              </a:solidFill>
            </a:endParaRPr>
          </a:p>
        </p:txBody>
      </p:sp>
      <p:sp>
        <p:nvSpPr>
          <p:cNvPr id="27" name="Left-Right Arrow 26"/>
          <p:cNvSpPr/>
          <p:nvPr/>
        </p:nvSpPr>
        <p:spPr bwMode="auto">
          <a:xfrm>
            <a:off x="5534598" y="4052449"/>
            <a:ext cx="912114" cy="36347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567" y="500465"/>
            <a:ext cx="7104063" cy="1143000"/>
          </a:xfrm>
        </p:spPr>
        <p:txBody>
          <a:bodyPr/>
          <a:lstStyle/>
          <a:p>
            <a:r>
              <a:rPr lang="en-US" dirty="0" smtClean="0"/>
              <a:t>Total Florida Settlement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257406"/>
              </p:ext>
            </p:extLst>
          </p:nvPr>
        </p:nvGraphicFramePr>
        <p:xfrm>
          <a:off x="1056443" y="2107261"/>
          <a:ext cx="713445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802"/>
                <a:gridCol w="1931831"/>
                <a:gridCol w="12878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Dollars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Percent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 Direct Component (Pot 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$364,000,000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rgbClr val="E65100"/>
                          </a:solidFill>
                          <a:latin typeface="+mn-lt"/>
                          <a:ea typeface="+mn-ea"/>
                          <a:cs typeface="+mn-cs"/>
                        </a:rPr>
                        <a:t>RA Spill Impact Component (Pot 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>
                          <a:solidFill>
                            <a:srgbClr val="E65100"/>
                          </a:solidFill>
                          <a:latin typeface="+mn-lt"/>
                          <a:ea typeface="+mn-ea"/>
                          <a:cs typeface="+mn-cs"/>
                        </a:rPr>
                        <a:t>$286,000,000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rgbClr val="E65100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800" b="0" kern="1200" dirty="0">
                        <a:solidFill>
                          <a:srgbClr val="E651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 Center of Excellence (Pot 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$26,000,000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Natural Resource Damages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$680,000,000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 Damages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$2,000,000,000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rgbClr val="E65100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b="0" kern="1200" dirty="0">
                        <a:solidFill>
                          <a:srgbClr val="E651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kern="1200" dirty="0">
                          <a:solidFill>
                            <a:srgbClr val="E65100"/>
                          </a:solidFill>
                          <a:latin typeface="+mn-lt"/>
                          <a:ea typeface="+mn-ea"/>
                          <a:cs typeface="+mn-cs"/>
                        </a:rPr>
                        <a:t>$3,356,000,000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800" b="0" kern="1200" dirty="0">
                        <a:solidFill>
                          <a:srgbClr val="FA7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7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4" y="1043189"/>
            <a:ext cx="7501171" cy="5389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699" y="6110651"/>
            <a:ext cx="54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b" hangingPunct="1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Note:  BPXP settlement only</a:t>
            </a:r>
          </a:p>
          <a:p>
            <a:pPr eaLnBrk="1" fontAlgn="b" hangingPunct="1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Source:  Environmental Law Institute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0254" y="1969861"/>
            <a:ext cx="1606418" cy="52322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D7612"/>
                </a:solidFill>
                <a:latin typeface="+mn-lt"/>
              </a:rPr>
              <a:t>Major Source of Leveraging</a:t>
            </a:r>
            <a:endParaRPr lang="en-US" sz="1400" dirty="0">
              <a:solidFill>
                <a:srgbClr val="ED7612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039992" y="2228295"/>
            <a:ext cx="30184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58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567" y="500465"/>
            <a:ext cx="7104063" cy="1143000"/>
          </a:xfrm>
        </p:spPr>
        <p:txBody>
          <a:bodyPr/>
          <a:lstStyle/>
          <a:p>
            <a:r>
              <a:rPr lang="en-US" dirty="0" smtClean="0"/>
              <a:t>Total Florida Settlement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169048"/>
              </p:ext>
            </p:extLst>
          </p:nvPr>
        </p:nvGraphicFramePr>
        <p:xfrm>
          <a:off x="953038" y="1609860"/>
          <a:ext cx="7147774" cy="464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70509" y="1737746"/>
            <a:ext cx="21451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conomic Recovery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(75% to Panhandle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US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9598" y="3754714"/>
            <a:ext cx="211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Ecological/Recreational Restoration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(Panhandle Focused)</a:t>
            </a:r>
            <a:endParaRPr lang="en-US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5953" y="4915703"/>
            <a:ext cx="1827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Scientific Research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(Statewide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US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341833" y="2228295"/>
            <a:ext cx="0" cy="3128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686841" y="4438335"/>
            <a:ext cx="189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ounty </a:t>
            </a:r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iscretionary </a:t>
            </a:r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</a:t>
            </a:r>
            <a:r>
              <a:rPr lang="en-US" sz="1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</a:t>
            </a:r>
            <a:endParaRPr lang="en-US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178014" y="4374411"/>
            <a:ext cx="0" cy="3128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627792" y="4897068"/>
            <a:ext cx="0" cy="3128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989805" y="5443491"/>
            <a:ext cx="0" cy="3128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67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567" y="500465"/>
            <a:ext cx="7104063" cy="1143000"/>
          </a:xfrm>
        </p:spPr>
        <p:txBody>
          <a:bodyPr/>
          <a:lstStyle/>
          <a:p>
            <a:r>
              <a:rPr lang="en-US" dirty="0" smtClean="0"/>
              <a:t>Florida Direct Component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079707"/>
              </p:ext>
            </p:extLst>
          </p:nvPr>
        </p:nvGraphicFramePr>
        <p:xfrm>
          <a:off x="956162" y="1446061"/>
          <a:ext cx="7225048" cy="467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3047" y="6199140"/>
            <a:ext cx="472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b" hangingPunct="1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Note:  Includes Transocean + BPXP settlements</a:t>
            </a:r>
          </a:p>
          <a:p>
            <a:pPr eaLnBrk="1" fontAlgn="b" hangingPunct="1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Source: Erin Deady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8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567" y="500465"/>
            <a:ext cx="7104063" cy="1143000"/>
          </a:xfrm>
        </p:spPr>
        <p:txBody>
          <a:bodyPr/>
          <a:lstStyle/>
          <a:p>
            <a:r>
              <a:rPr lang="en-US" dirty="0" smtClean="0"/>
              <a:t>Total Florida Settlement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15222"/>
              </p:ext>
            </p:extLst>
          </p:nvPr>
        </p:nvGraphicFramePr>
        <p:xfrm>
          <a:off x="953038" y="1609860"/>
          <a:ext cx="7147774" cy="464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3796685" y="4815571"/>
            <a:ext cx="0" cy="4388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1" name="Picture 3" descr="C:\Users\der\AppData\Local\Microsoft\Windows\Temporary Internet Files\Content.IE5\IIS36LG6\question_mark_by_norbert7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60" y="3817401"/>
            <a:ext cx="892206" cy="8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8941" y="3401393"/>
            <a:ext cx="163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It’s Up to You!</a:t>
            </a:r>
            <a:endParaRPr lang="en-US" sz="1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48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84" y="447074"/>
            <a:ext cx="6622743" cy="1143000"/>
          </a:xfrm>
        </p:spPr>
        <p:txBody>
          <a:bodyPr/>
          <a:lstStyle/>
          <a:p>
            <a:r>
              <a:rPr lang="en-US" dirty="0" smtClean="0"/>
              <a:t>What Makes Sense for the SEP?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15" y="1506830"/>
            <a:ext cx="7119938" cy="4316922"/>
          </a:xfrm>
        </p:spPr>
        <p:txBody>
          <a:bodyPr/>
          <a:lstStyle/>
          <a:p>
            <a:r>
              <a:rPr lang="en-US" dirty="0" smtClean="0"/>
              <a:t>Environmental focus targeting</a:t>
            </a:r>
          </a:p>
          <a:p>
            <a:pPr lvl="1"/>
            <a:r>
              <a:rPr lang="en-US" dirty="0" smtClean="0"/>
              <a:t>Estuaries and coastal waters</a:t>
            </a:r>
          </a:p>
          <a:p>
            <a:pPr lvl="1"/>
            <a:r>
              <a:rPr lang="en-US" dirty="0" smtClean="0"/>
              <a:t>Regionally significant projects</a:t>
            </a:r>
          </a:p>
          <a:p>
            <a:r>
              <a:rPr lang="en-US" dirty="0" smtClean="0"/>
              <a:t>Water quality improvement</a:t>
            </a:r>
          </a:p>
          <a:p>
            <a:pPr lvl="1"/>
            <a:r>
              <a:rPr lang="en-US" dirty="0" smtClean="0"/>
              <a:t>Nutrient &amp; sediment load reduction</a:t>
            </a:r>
          </a:p>
          <a:p>
            <a:pPr lvl="1"/>
            <a:r>
              <a:rPr lang="en-US" dirty="0" smtClean="0"/>
              <a:t>Hydrologic restoration</a:t>
            </a:r>
          </a:p>
          <a:p>
            <a:r>
              <a:rPr lang="en-US" dirty="0" smtClean="0"/>
              <a:t>Habitat restoration</a:t>
            </a:r>
          </a:p>
          <a:p>
            <a:pPr lvl="1"/>
            <a:r>
              <a:rPr lang="en-US" dirty="0" err="1" smtClean="0"/>
              <a:t>Seagrass</a:t>
            </a:r>
            <a:r>
              <a:rPr lang="en-US" dirty="0" smtClean="0"/>
              <a:t> recovery</a:t>
            </a:r>
          </a:p>
          <a:p>
            <a:r>
              <a:rPr lang="en-US" dirty="0" smtClean="0">
                <a:solidFill>
                  <a:srgbClr val="ED7612"/>
                </a:solidFill>
              </a:rPr>
              <a:t>Pot 2 and NRDA funds can be leveraged for water quality improvement</a:t>
            </a:r>
            <a:endParaRPr lang="en-US" dirty="0">
              <a:solidFill>
                <a:srgbClr val="ED76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7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058" y="470582"/>
            <a:ext cx="7104063" cy="1143000"/>
          </a:xfrm>
        </p:spPr>
        <p:txBody>
          <a:bodyPr/>
          <a:lstStyle/>
          <a:p>
            <a:r>
              <a:rPr lang="en-US" dirty="0" smtClean="0"/>
              <a:t>Maximizing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15" y="1586728"/>
            <a:ext cx="7119938" cy="4324675"/>
          </a:xfrm>
        </p:spPr>
        <p:txBody>
          <a:bodyPr/>
          <a:lstStyle/>
          <a:p>
            <a:r>
              <a:rPr lang="en-US" dirty="0" smtClean="0"/>
              <a:t>Scenario 1</a:t>
            </a:r>
          </a:p>
          <a:p>
            <a:pPr lvl="1"/>
            <a:r>
              <a:rPr lang="en-US" dirty="0" smtClean="0"/>
              <a:t>$286M </a:t>
            </a:r>
            <a:r>
              <a:rPr lang="en-US" dirty="0"/>
              <a:t>÷</a:t>
            </a:r>
            <a:r>
              <a:rPr lang="en-US" dirty="0" smtClean="0"/>
              <a:t> 23 counties = $12.4M/county</a:t>
            </a:r>
          </a:p>
          <a:p>
            <a:pPr marL="342900" lvl="1" indent="0">
              <a:buNone/>
            </a:pPr>
            <a:r>
              <a:rPr lang="en-US" dirty="0" smtClean="0"/>
              <a:t>= $12.4M ÷ 15 years = </a:t>
            </a:r>
            <a:r>
              <a:rPr lang="en-US" dirty="0" smtClean="0">
                <a:solidFill>
                  <a:schemeClr val="tx2"/>
                </a:solidFill>
              </a:rPr>
              <a:t>$829K county/year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Scenario 2</a:t>
            </a:r>
          </a:p>
          <a:p>
            <a:pPr lvl="1"/>
            <a:r>
              <a:rPr lang="en-US" dirty="0" smtClean="0"/>
              <a:t>$286M ÷ 15 years = $19M/year over 15 years</a:t>
            </a:r>
          </a:p>
          <a:p>
            <a:pPr marL="342900" lvl="1" indent="0">
              <a:buNone/>
            </a:pPr>
            <a:r>
              <a:rPr lang="en-US" dirty="0" smtClean="0"/>
              <a:t>=</a:t>
            </a:r>
            <a:r>
              <a:rPr lang="en-US" dirty="0" smtClean="0">
                <a:solidFill>
                  <a:schemeClr val="tx2"/>
                </a:solidFill>
              </a:rPr>
              <a:t> 15 regionally significant projects each ~$19M+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Regionally significant project are more likely to attract leveraged funds</a:t>
            </a:r>
          </a:p>
          <a:p>
            <a:pPr lvl="1"/>
            <a:r>
              <a:rPr lang="en-US" dirty="0" smtClean="0"/>
              <a:t>Council-Selected Component (Pot 2)</a:t>
            </a:r>
          </a:p>
        </p:txBody>
      </p:sp>
    </p:spTree>
    <p:extLst>
      <p:ext uri="{BB962C8B-B14F-4D97-AF65-F5344CB8AC3E}">
        <p14:creationId xmlns:p14="http://schemas.microsoft.com/office/powerpoint/2010/main" val="19929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482" y="470582"/>
            <a:ext cx="7992517" cy="1143000"/>
          </a:xfrm>
        </p:spPr>
        <p:txBody>
          <a:bodyPr/>
          <a:lstStyle/>
          <a:p>
            <a:r>
              <a:rPr lang="en-US" dirty="0" smtClean="0"/>
              <a:t>What are Regionally Significant Projects?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15" y="1586728"/>
            <a:ext cx="6869929" cy="4324675"/>
          </a:xfrm>
        </p:spPr>
        <p:txBody>
          <a:bodyPr/>
          <a:lstStyle/>
          <a:p>
            <a:r>
              <a:rPr lang="en-US" dirty="0" smtClean="0"/>
              <a:t>Projects that deliver benefits that extend beyond the boundaries of a single county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Projects conducted across two or more adjacent counties</a:t>
            </a:r>
          </a:p>
          <a:p>
            <a:pPr lvl="1"/>
            <a:r>
              <a:rPr lang="en-US" dirty="0" smtClean="0">
                <a:solidFill>
                  <a:srgbClr val="FA7300"/>
                </a:solidFill>
              </a:rPr>
              <a:t>Example:  Regional beneficial reuse of Tampa AWT wastewater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Projects conducted within the boundaries of a </a:t>
            </a:r>
            <a:r>
              <a:rPr lang="en-US" u="sng" dirty="0" smtClean="0"/>
              <a:t>single</a:t>
            </a:r>
            <a:r>
              <a:rPr lang="en-US" dirty="0" smtClean="0"/>
              <a:t> county that generate regional benefits</a:t>
            </a:r>
          </a:p>
          <a:p>
            <a:pPr lvl="1"/>
            <a:r>
              <a:rPr lang="en-US" dirty="0" smtClean="0">
                <a:solidFill>
                  <a:srgbClr val="FA7300"/>
                </a:solidFill>
              </a:rPr>
              <a:t>Example:  Naples Bay/Rookery Bay </a:t>
            </a:r>
            <a:r>
              <a:rPr lang="en-US" dirty="0">
                <a:solidFill>
                  <a:srgbClr val="FA7300"/>
                </a:solidFill>
              </a:rPr>
              <a:t>r</a:t>
            </a:r>
            <a:r>
              <a:rPr lang="en-US" dirty="0" smtClean="0">
                <a:solidFill>
                  <a:srgbClr val="FA7300"/>
                </a:solidFill>
              </a:rPr>
              <a:t>estoration</a:t>
            </a:r>
          </a:p>
        </p:txBody>
      </p:sp>
    </p:spTree>
    <p:extLst>
      <p:ext uri="{BB962C8B-B14F-4D97-AF65-F5344CB8AC3E}">
        <p14:creationId xmlns:p14="http://schemas.microsoft.com/office/powerpoint/2010/main" val="35624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Corp">
  <a:themeElements>
    <a:clrScheme name="Blank Presentation 1">
      <a:dk1>
        <a:srgbClr val="000000"/>
      </a:dk1>
      <a:lt1>
        <a:srgbClr val="FFFFFF"/>
      </a:lt1>
      <a:dk2>
        <a:srgbClr val="FA6E00"/>
      </a:dk2>
      <a:lt2>
        <a:srgbClr val="808080"/>
      </a:lt2>
      <a:accent1>
        <a:srgbClr val="A1A1A1"/>
      </a:accent1>
      <a:accent2>
        <a:srgbClr val="59B3F3"/>
      </a:accent2>
      <a:accent3>
        <a:srgbClr val="FFFFFF"/>
      </a:accent3>
      <a:accent4>
        <a:srgbClr val="000000"/>
      </a:accent4>
      <a:accent5>
        <a:srgbClr val="CDCDCD"/>
      </a:accent5>
      <a:accent6>
        <a:srgbClr val="50A2DC"/>
      </a:accent6>
      <a:hlink>
        <a:srgbClr val="85A854"/>
      </a:hlink>
      <a:folHlink>
        <a:srgbClr val="808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A6E00"/>
        </a:dk2>
        <a:lt2>
          <a:srgbClr val="808080"/>
        </a:lt2>
        <a:accent1>
          <a:srgbClr val="A1A1A1"/>
        </a:accent1>
        <a:accent2>
          <a:srgbClr val="59B3F3"/>
        </a:accent2>
        <a:accent3>
          <a:srgbClr val="FFFFFF"/>
        </a:accent3>
        <a:accent4>
          <a:srgbClr val="000000"/>
        </a:accent4>
        <a:accent5>
          <a:srgbClr val="CDCDCD"/>
        </a:accent5>
        <a:accent6>
          <a:srgbClr val="50A2DC"/>
        </a:accent6>
        <a:hlink>
          <a:srgbClr val="85A854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tkins Powerpoint Template and Guidelines">
  <a:themeElements>
    <a:clrScheme name="CorporateTemplate v1">
      <a:dk1>
        <a:srgbClr val="156570"/>
      </a:dk1>
      <a:lt1>
        <a:sysClr val="window" lastClr="FFFFFF"/>
      </a:lt1>
      <a:dk2>
        <a:srgbClr val="394A58"/>
      </a:dk2>
      <a:lt2>
        <a:srgbClr val="FFFFFF"/>
      </a:lt2>
      <a:accent1>
        <a:srgbClr val="156570"/>
      </a:accent1>
      <a:accent2>
        <a:srgbClr val="6599A1"/>
      </a:accent2>
      <a:accent3>
        <a:srgbClr val="830051"/>
      </a:accent3>
      <a:accent4>
        <a:srgbClr val="BED600"/>
      </a:accent4>
      <a:accent5>
        <a:srgbClr val="FAE700"/>
      </a:accent5>
      <a:accent6>
        <a:srgbClr val="0098DB"/>
      </a:accent6>
      <a:hlink>
        <a:srgbClr val="0098DB"/>
      </a:hlink>
      <a:folHlink>
        <a:srgbClr val="830051"/>
      </a:folHlink>
    </a:clrScheme>
    <a:fontScheme name="CorporateTemplate 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ESA_Corp</Template>
  <TotalTime>11786</TotalTime>
  <Words>462</Words>
  <Application>Microsoft Office PowerPoint</Application>
  <PresentationFormat>On-screen Show (4:3)</PresentationFormat>
  <Paragraphs>115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ESA_Corp</vt:lpstr>
      <vt:lpstr>Atkins Powerpoint Template and Guidelines</vt:lpstr>
      <vt:lpstr>Maximizing the Beneficial Impact of the SEP</vt:lpstr>
      <vt:lpstr>Total Florida Settlement</vt:lpstr>
      <vt:lpstr>PowerPoint Presentation</vt:lpstr>
      <vt:lpstr>Total Florida Settlement</vt:lpstr>
      <vt:lpstr>Florida Direct Component</vt:lpstr>
      <vt:lpstr>Total Florida Settlement</vt:lpstr>
      <vt:lpstr>What Makes Sense for the SEP?</vt:lpstr>
      <vt:lpstr>Maximizing Impact</vt:lpstr>
      <vt:lpstr>What are Regionally Significant Projects?</vt:lpstr>
      <vt:lpstr>Beneficial Reuse of Tampa AWT wastewater</vt:lpstr>
      <vt:lpstr>Naples Bay/Rookery Bay Restoration</vt:lpstr>
      <vt:lpstr>Potential Sources of Leverage</vt:lpstr>
      <vt:lpstr>County-Independent SEP Development Process</vt:lpstr>
      <vt:lpstr>County-Driven SEP Development Process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Level 1  Title Level 2</dc:title>
  <dc:creator>okc</dc:creator>
  <cp:lastModifiedBy>Douglas Robison</cp:lastModifiedBy>
  <cp:revision>776</cp:revision>
  <dcterms:created xsi:type="dcterms:W3CDTF">2013-11-19T19:23:37Z</dcterms:created>
  <dcterms:modified xsi:type="dcterms:W3CDTF">2015-11-09T18:17:04Z</dcterms:modified>
</cp:coreProperties>
</file>